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5"/>
  </p:notesMasterIdLst>
  <p:handoutMasterIdLst>
    <p:handoutMasterId r:id="rId16"/>
  </p:handoutMasterIdLst>
  <p:sldIdLst>
    <p:sldId id="256" r:id="rId2"/>
    <p:sldId id="257" r:id="rId3"/>
    <p:sldId id="258" r:id="rId4"/>
    <p:sldId id="270" r:id="rId5"/>
    <p:sldId id="261" r:id="rId6"/>
    <p:sldId id="259" r:id="rId7"/>
    <p:sldId id="260" r:id="rId8"/>
    <p:sldId id="262" r:id="rId9"/>
    <p:sldId id="264" r:id="rId10"/>
    <p:sldId id="266" r:id="rId11"/>
    <p:sldId id="267" r:id="rId12"/>
    <p:sldId id="268" r:id="rId13"/>
    <p:sldId id="269" r:id="rId14"/>
  </p:sldIdLst>
  <p:sldSz cx="12192000" cy="6858000"/>
  <p:notesSz cx="6858000" cy="9144000"/>
  <p:defaultTextStyle>
    <a:defPPr>
      <a:defRPr lang="en-A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94694"/>
  </p:normalViewPr>
  <p:slideViewPr>
    <p:cSldViewPr snapToGrid="0" snapToObjects="1">
      <p:cViewPr varScale="1">
        <p:scale>
          <a:sx n="90" d="100"/>
          <a:sy n="90" d="100"/>
        </p:scale>
        <p:origin x="370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 snapToObjects="1">
      <p:cViewPr varScale="1">
        <p:scale>
          <a:sx n="72" d="100"/>
          <a:sy n="72" d="100"/>
        </p:scale>
        <p:origin x="3010" y="8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42080E37-0F9B-D913-1E3E-F97E88BBCD8E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6883310-99A5-E9D0-A8AF-153904DE8DB4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17188E5-B3C0-4AAC-90A2-5EE2B91F7EBA}" type="datetimeFigureOut">
              <a:rPr lang="en-US" smtClean="0"/>
              <a:t>1/26/2026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2F4C29A-A0B8-DA4B-35BC-457BF68B20AB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41D5AA9-BD5F-E19C-1929-7B3A1454D5D8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1D2622C-43E5-4243-A231-653A0E5681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648951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9BBD1A7-7778-464B-A4EF-E4F4F363D978}" type="datetimeFigureOut">
              <a:rPr lang="en-US" smtClean="0"/>
              <a:t>1/26/2026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CD02777-CD61-4CE5-BFFE-DDBE805C89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096031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CBBC17-D687-FB48-AA2B-0732083330A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A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5A1A97D-5567-5646-AF3C-C9395A57F38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A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636EFE0-0D0A-1E4B-A704-66B9802C0A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064D95-49D7-3B48-91DF-DBEF9D60A838}" type="datetimeFigureOut">
              <a:rPr lang="en-AE" smtClean="0"/>
              <a:t>26/01/2026</a:t>
            </a:fld>
            <a:endParaRPr lang="en-A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0FC69FF-0125-9843-A655-1239DCFB12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E33B837-9539-A346-AFF5-5502306F73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370042-9F75-E84E-80BE-A9228B609B04}" type="slidenum">
              <a:rPr lang="en-AE" smtClean="0"/>
              <a:t>‹#›</a:t>
            </a:fld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1715881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0C35FB-CEC7-1147-9B18-4C9B3C39C9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88B599-1E2B-6741-BB68-60D0455A05C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EB3BE0C-3E73-BC44-BB08-AA4402D2C1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064D95-49D7-3B48-91DF-DBEF9D60A838}" type="datetimeFigureOut">
              <a:rPr lang="en-AE" smtClean="0"/>
              <a:t>26/01/2026</a:t>
            </a:fld>
            <a:endParaRPr lang="en-A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76A725F-CDD8-444B-9EED-25F285833E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62BAD87-4A4A-EB40-9A69-0C11527E8D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370042-9F75-E84E-80BE-A9228B609B04}" type="slidenum">
              <a:rPr lang="en-AE" smtClean="0"/>
              <a:t>‹#›</a:t>
            </a:fld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9650457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B57C80-5EB2-784B-BCB3-325AAC6195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A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8DF2587-9A1B-4A47-8AE4-5EE1781A1D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985809E-AD28-1047-AAE6-DDA71BD2C3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064D95-49D7-3B48-91DF-DBEF9D60A838}" type="datetimeFigureOut">
              <a:rPr lang="en-AE" smtClean="0"/>
              <a:t>26/01/2026</a:t>
            </a:fld>
            <a:endParaRPr lang="en-A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D4BD704-2208-B547-A032-E719EAB1FC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2920BE-CEA2-B041-9766-6338B5922E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370042-9F75-E84E-80BE-A9228B609B04}" type="slidenum">
              <a:rPr lang="en-AE" smtClean="0"/>
              <a:t>‹#›</a:t>
            </a:fld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16194323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88B626-80F8-D742-8297-9B39D70554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7D706BE-F6DE-7F4A-87B2-285E0F82D65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E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C7C0E4D-CD59-9342-AAE0-3624F57EC8A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E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AA0E0EE-E942-4D45-9BFA-DF81C1EDEF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064D95-49D7-3B48-91DF-DBEF9D60A838}" type="datetimeFigureOut">
              <a:rPr lang="en-AE" smtClean="0"/>
              <a:t>26/01/2026</a:t>
            </a:fld>
            <a:endParaRPr lang="en-A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759ABAB-472E-DC47-A351-8DC28EFC82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B0B560A-C1D1-A446-8CE2-F430619724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370042-9F75-E84E-80BE-A9228B609B04}" type="slidenum">
              <a:rPr lang="en-AE" smtClean="0"/>
              <a:t>‹#›</a:t>
            </a:fld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38394054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6D684D-CE32-AC4E-8577-E5F281DC25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A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FFAA950-B076-BD4B-8777-43FA3F6509C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A3ABE22-8907-8449-A464-4D42226960A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B587BAE-6434-3941-8331-C742EC640C4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80B7DD6-8526-CB4B-B4FB-D7DF4BB53F7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E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502CEAE-E475-1248-B4D8-618F3229D8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064D95-49D7-3B48-91DF-DBEF9D60A838}" type="datetimeFigureOut">
              <a:rPr lang="en-AE" smtClean="0"/>
              <a:t>26/01/2026</a:t>
            </a:fld>
            <a:endParaRPr lang="en-AE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BAB677F-1AC9-A847-A33E-594FDB2A30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E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C4FC2A7-2170-2446-A997-F0EF5519B3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370042-9F75-E84E-80BE-A9228B609B04}" type="slidenum">
              <a:rPr lang="en-AE" smtClean="0"/>
              <a:t>‹#›</a:t>
            </a:fld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42831085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1CB4F4-4C2B-0B47-8AAB-827C8F05CE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87CCA92-6338-2D49-98CC-81F60DD3F3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064D95-49D7-3B48-91DF-DBEF9D60A838}" type="datetimeFigureOut">
              <a:rPr lang="en-AE" smtClean="0"/>
              <a:t>26/01/2026</a:t>
            </a:fld>
            <a:endParaRPr lang="en-AE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6B311A5-BC81-4846-BD61-F2C675ABF6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E7322E5-CC4D-4548-8622-C316D95D63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370042-9F75-E84E-80BE-A9228B609B04}" type="slidenum">
              <a:rPr lang="en-AE" smtClean="0"/>
              <a:t>‹#›</a:t>
            </a:fld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14705002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DC778F1-DC9A-F24D-9555-262DF42FB5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064D95-49D7-3B48-91DF-DBEF9D60A838}" type="datetimeFigureOut">
              <a:rPr lang="en-AE" smtClean="0"/>
              <a:t>26/01/2026</a:t>
            </a:fld>
            <a:endParaRPr lang="en-AE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5431D32-263A-BC42-B4D9-5C293E82BB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ACB625F-50E0-0845-99CA-E89FD05321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370042-9F75-E84E-80BE-A9228B609B04}" type="slidenum">
              <a:rPr lang="en-AE" smtClean="0"/>
              <a:t>‹#›</a:t>
            </a:fld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19819455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FFF8D3-876B-9043-8FC1-F69DAC65A6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A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2027CB-B69E-7441-AA7E-DB66154397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6D95475-29EE-C642-B108-F5763147C40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4111ECE-EA52-DC4D-AD1D-772C1A2A98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064D95-49D7-3B48-91DF-DBEF9D60A838}" type="datetimeFigureOut">
              <a:rPr lang="en-AE" smtClean="0"/>
              <a:t>26/01/2026</a:t>
            </a:fld>
            <a:endParaRPr lang="en-A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9AE7E19-10AC-DF49-B55A-422A043CD8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33422A4-4EB5-B046-B7D7-2416F656F4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370042-9F75-E84E-80BE-A9228B609B04}" type="slidenum">
              <a:rPr lang="en-AE" smtClean="0"/>
              <a:t>‹#›</a:t>
            </a:fld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6052649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1AA47F-6508-DC42-B4AC-26F1588688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AE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E9989FF-DBBD-DE43-850E-AD79B6A32F1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A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F338368-30F8-ED45-8C61-8B79CA6166D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8724627-2B58-5147-A810-21B851ED7F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064D95-49D7-3B48-91DF-DBEF9D60A838}" type="datetimeFigureOut">
              <a:rPr lang="en-AE" smtClean="0"/>
              <a:t>26/01/2026</a:t>
            </a:fld>
            <a:endParaRPr lang="en-A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A8CBD22-F219-6C47-8DA6-D7A5241675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D5526D8-850C-C745-85A1-58FDDE1210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370042-9F75-E84E-80BE-A9228B609B04}" type="slidenum">
              <a:rPr lang="en-AE" smtClean="0"/>
              <a:t>‹#›</a:t>
            </a:fld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2164896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EE8A7D-1069-D346-AFEA-5394E62463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65BA1CF-7320-DA4A-B37A-0FC37506D80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2F46638-CF18-A04B-B219-8F5DD1507C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064D95-49D7-3B48-91DF-DBEF9D60A838}" type="datetimeFigureOut">
              <a:rPr lang="en-AE" smtClean="0"/>
              <a:t>26/01/2026</a:t>
            </a:fld>
            <a:endParaRPr lang="en-A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2DD58C0-2233-AD4D-BF58-FDCF3D3F11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D5AA75E-3019-0543-BC14-7B45518974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370042-9F75-E84E-80BE-A9228B609B04}" type="slidenum">
              <a:rPr lang="en-AE" smtClean="0"/>
              <a:t>‹#›</a:t>
            </a:fld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28303960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D2431E3-8941-2348-AF49-263626FCBDC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A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15200B8-FA23-E841-AC17-C2ED24B56FD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C1D1F8F-9DA0-3A46-970A-A7C10359DE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064D95-49D7-3B48-91DF-DBEF9D60A838}" type="datetimeFigureOut">
              <a:rPr lang="en-AE" smtClean="0"/>
              <a:t>26/01/2026</a:t>
            </a:fld>
            <a:endParaRPr lang="en-A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BBA42B-0CB1-9B40-8426-ECC45B2B6A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292F9AE-ACBE-7E42-AD1A-8B54F72BD0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370042-9F75-E84E-80BE-A9228B609B04}" type="slidenum">
              <a:rPr lang="en-AE" smtClean="0"/>
              <a:t>‹#›</a:t>
            </a:fld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11192855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gi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DED9651-51B0-E64D-99BD-9123DE9B88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AE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2E2CE53-B068-0048-B041-343A5A1E77C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8AE0FF8-A09B-5144-9BDB-CCB67D58F92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064D95-49D7-3B48-91DF-DBEF9D60A838}" type="datetimeFigureOut">
              <a:rPr lang="en-AE" smtClean="0"/>
              <a:t>26/01/2026</a:t>
            </a:fld>
            <a:endParaRPr lang="en-A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16F64B8-2332-6D45-B796-1EC11632B05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A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F2D967C-628E-A344-8032-DB743B98943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3370042-9F75-E84E-80BE-A9228B609B04}" type="slidenum">
              <a:rPr lang="en-AE" smtClean="0"/>
              <a:t>‹#›</a:t>
            </a:fld>
            <a:endParaRPr lang="en-AE"/>
          </a:p>
        </p:txBody>
      </p:sp>
      <p:pic>
        <p:nvPicPr>
          <p:cNvPr id="7" name="Picture 6" descr="ETF.gif">
            <a:extLst>
              <a:ext uri="{FF2B5EF4-FFF2-40B4-BE49-F238E27FC236}">
                <a16:creationId xmlns:a16="http://schemas.microsoft.com/office/drawing/2014/main" id="{491EEBCC-9EDC-BAF2-E1CC-CB3167093A54}"/>
              </a:ext>
            </a:extLst>
          </p:cNvPr>
          <p:cNvPicPr>
            <a:picLocks noChangeAspect="1"/>
          </p:cNvPicPr>
          <p:nvPr userDrawn="1"/>
        </p:nvPicPr>
        <p:blipFill>
          <a:blip r:embed="rId14"/>
          <a:stretch>
            <a:fillRect/>
          </a:stretch>
        </p:blipFill>
        <p:spPr>
          <a:xfrm>
            <a:off x="495596" y="9304"/>
            <a:ext cx="685208" cy="846814"/>
          </a:xfrm>
          <a:prstGeom prst="rect">
            <a:avLst/>
          </a:prstGeom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AEE2124F-CDBE-3B2F-78A5-518CD626456E}"/>
              </a:ext>
            </a:extLst>
          </p:cNvPr>
          <p:cNvSpPr txBox="1">
            <a:spLocks/>
          </p:cNvSpPr>
          <p:nvPr userDrawn="1"/>
        </p:nvSpPr>
        <p:spPr>
          <a:xfrm>
            <a:off x="1304014" y="136525"/>
            <a:ext cx="4689406" cy="980358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defRPr sz="1800">
                <a:solidFill>
                  <a:srgbClr val="003366"/>
                </a:solidFill>
              </a:defRPr>
            </a:pPr>
            <a:r>
              <a:rPr lang="sr-Cyrl-RS" sz="2400" b="1" dirty="0">
                <a:solidFill>
                  <a:srgbClr val="003366"/>
                </a:solidFill>
              </a:rPr>
              <a:t>Електротехнички факултет Универзитета у Београду</a:t>
            </a:r>
            <a:endParaRPr lang="en-US" sz="2400" b="1" dirty="0">
              <a:solidFill>
                <a:srgbClr val="00336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229292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A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6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03682578-756A-BE40-9E55-EBBE7847625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398510" y="1439445"/>
            <a:ext cx="4950941" cy="2252022"/>
          </a:xfrm>
        </p:spPr>
        <p:txBody>
          <a:bodyPr>
            <a:normAutofit/>
          </a:bodyPr>
          <a:lstStyle/>
          <a:p>
            <a:pPr>
              <a:lnSpc>
                <a:spcPct val="110000"/>
              </a:lnSpc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ПРИМЕНА ВЕШТАЧКИХ НЕУРАЛНИХ МРЕЖА ЗА ОПТИМАЛНО УПРАВЉАЊЕ МИКРОМРЕЖАМА У РЕАЛНОМ ВРЕМЕНУ </a:t>
            </a:r>
            <a:endParaRPr lang="en-AE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0" y="6537960"/>
            <a:ext cx="12192000" cy="320040"/>
          </a:xfrm>
          <a:prstGeom prst="rect">
            <a:avLst/>
          </a:prstGeom>
          <a:solidFill>
            <a:srgbClr val="003366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pic>
        <p:nvPicPr>
          <p:cNvPr id="7" name="Picture 6" descr="A large building with columns and people walking&#10;&#10;AI-generated content may be incorrect.">
            <a:extLst>
              <a:ext uri="{FF2B5EF4-FFF2-40B4-BE49-F238E27FC236}">
                <a16:creationId xmlns:a16="http://schemas.microsoft.com/office/drawing/2014/main" id="{05B21DC6-FB1E-33D3-0E1A-2CFFB6D93D2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097280"/>
            <a:ext cx="5881511" cy="5440680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B88E51E2-995C-A814-3681-602C199C72E0}"/>
              </a:ext>
            </a:extLst>
          </p:cNvPr>
          <p:cNvSpPr txBox="1"/>
          <p:nvPr/>
        </p:nvSpPr>
        <p:spPr>
          <a:xfrm>
            <a:off x="7536246" y="3716020"/>
            <a:ext cx="26754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sr-Cyrl-RS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мастер рад -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9C1934A-66A3-6A56-C9CF-1AD2B4A88579}"/>
              </a:ext>
            </a:extLst>
          </p:cNvPr>
          <p:cNvSpPr txBox="1"/>
          <p:nvPr/>
        </p:nvSpPr>
        <p:spPr>
          <a:xfrm>
            <a:off x="6468533" y="4388993"/>
            <a:ext cx="3395133" cy="8735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sr-Cyrl-RS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Студент: Лука Зороје 2024/3086</a:t>
            </a:r>
          </a:p>
          <a:p>
            <a:pPr>
              <a:lnSpc>
                <a:spcPct val="150000"/>
              </a:lnSpc>
            </a:pPr>
            <a:r>
              <a:rPr lang="sr-Cyrl-RS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Ментор: проф. др Горан Добрић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36E63DF-7B32-6B6E-D84F-385F5FF8B7F7}"/>
              </a:ext>
            </a:extLst>
          </p:cNvPr>
          <p:cNvSpPr txBox="1"/>
          <p:nvPr/>
        </p:nvSpPr>
        <p:spPr>
          <a:xfrm>
            <a:off x="7836812" y="5721773"/>
            <a:ext cx="20743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r-Cyrl-RS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Октобар 2025.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0417985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6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CA7702-BFB1-AE49-B53C-78367A9426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67848" y="62525"/>
            <a:ext cx="5630562" cy="926758"/>
          </a:xfrm>
        </p:spPr>
        <p:txBody>
          <a:bodyPr>
            <a:normAutofit/>
          </a:bodyPr>
          <a:lstStyle/>
          <a:p>
            <a:pPr algn="ctr"/>
            <a:r>
              <a:rPr lang="sr-Cyrl-RS" dirty="0">
                <a:latin typeface="+mn-lt"/>
                <a:cs typeface="Times New Roman" panose="02020603050405020304" pitchFamily="18" charset="0"/>
              </a:rPr>
              <a:t>Микромреже</a:t>
            </a:r>
            <a:endParaRPr lang="en-AE" dirty="0">
              <a:latin typeface="+mn-lt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14A1C9-EDE2-9A4C-9F4F-79E20A9B0BC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8005" y="1146003"/>
            <a:ext cx="11790405" cy="5539002"/>
          </a:xfrm>
        </p:spPr>
        <p:txBody>
          <a:bodyPr>
            <a:normAutofit/>
          </a:bodyPr>
          <a:lstStyle/>
          <a:p>
            <a:endParaRPr lang="sr-Cyrl-R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sr-Cyrl-RS" dirty="0">
                <a:cs typeface="Times New Roman" panose="02020603050405020304" pitchFamily="18" charset="0"/>
              </a:rPr>
              <a:t>Микромреже имају кључну улогу у транзицији према интелигентним и отпорним системима и ка интеграцији обновљивих извора енергије.</a:t>
            </a:r>
          </a:p>
          <a:p>
            <a:endParaRPr lang="sr-Cyrl-RS" dirty="0">
              <a:cs typeface="Times New Roman" panose="02020603050405020304" pitchFamily="18" charset="0"/>
            </a:endParaRPr>
          </a:p>
          <a:p>
            <a:r>
              <a:rPr lang="sr-Cyrl-RS" dirty="0">
                <a:cs typeface="Times New Roman" panose="02020603050405020304" pitchFamily="18" charset="0"/>
              </a:rPr>
              <a:t>Варијабилност из обновљивих извора енергије чини одржавање економичног и сигурног рада микромрежа врло комплексним.</a:t>
            </a:r>
          </a:p>
          <a:p>
            <a:endParaRPr lang="sr-Cyrl-RS" dirty="0">
              <a:cs typeface="Times New Roman" panose="02020603050405020304" pitchFamily="18" charset="0"/>
            </a:endParaRPr>
          </a:p>
          <a:p>
            <a:r>
              <a:rPr lang="sr-Cyrl-RS" dirty="0">
                <a:cs typeface="Times New Roman" panose="02020603050405020304" pitchFamily="18" charset="0"/>
              </a:rPr>
              <a:t>Ово захтева технике оптимизације које могу готово тренутно реаговати на променљиве услове у мрежи.</a:t>
            </a:r>
            <a:endParaRPr lang="en-AE" dirty="0">
              <a:cs typeface="Times New Roman" panose="02020603050405020304" pitchFamily="18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0" y="6537960"/>
            <a:ext cx="12192000" cy="320040"/>
          </a:xfrm>
          <a:prstGeom prst="rect">
            <a:avLst/>
          </a:prstGeom>
          <a:solidFill>
            <a:srgbClr val="003366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  <p:extLst>
      <p:ext uri="{BB962C8B-B14F-4D97-AF65-F5344CB8AC3E}">
        <p14:creationId xmlns:p14="http://schemas.microsoft.com/office/powerpoint/2010/main" val="241407881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6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6DFFE287-AE63-984E-AE12-9E2F864780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67848" y="59298"/>
            <a:ext cx="5630562" cy="926758"/>
          </a:xfrm>
        </p:spPr>
        <p:txBody>
          <a:bodyPr>
            <a:normAutofit/>
          </a:bodyPr>
          <a:lstStyle/>
          <a:p>
            <a:pPr algn="ctr"/>
            <a:r>
              <a:rPr lang="en-US" b="1" dirty="0"/>
              <a:t>OPF</a:t>
            </a:r>
            <a:endParaRPr lang="en-AE" b="1" dirty="0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CEE6FF5B-D52A-E74D-9DBD-7B19C94A349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8005" y="1146003"/>
            <a:ext cx="11790405" cy="5539002"/>
          </a:xfrm>
        </p:spPr>
        <p:txBody>
          <a:bodyPr>
            <a:normAutofit/>
          </a:bodyPr>
          <a:lstStyle/>
          <a:p>
            <a:endParaRPr lang="en-AE" sz="2400" dirty="0"/>
          </a:p>
          <a:p>
            <a:pPr marL="0" indent="0">
              <a:buNone/>
            </a:pPr>
            <a:r>
              <a:rPr lang="en-AE" sz="3200" dirty="0">
                <a:solidFill>
                  <a:srgbClr val="00B050"/>
                </a:solidFill>
                <a:sym typeface="Wingdings" panose="05000000000000000000" pitchFamily="2" charset="2"/>
              </a:rPr>
              <a:t></a:t>
            </a:r>
            <a:r>
              <a:rPr lang="en-AE" dirty="0">
                <a:solidFill>
                  <a:srgbClr val="00B050"/>
                </a:solidFill>
                <a:sym typeface="Wingdings" panose="05000000000000000000" pitchFamily="2" charset="2"/>
              </a:rPr>
              <a:t> </a:t>
            </a:r>
            <a:r>
              <a:rPr lang="sr-Cyrl-RS" dirty="0"/>
              <a:t>Израчунавање најбољих оперативних тачака које минимизују трошкове производње, уз задовољење свих физичких параметара.</a:t>
            </a:r>
          </a:p>
          <a:p>
            <a:endParaRPr lang="sr-Cyrl-RS" dirty="0"/>
          </a:p>
          <a:p>
            <a:pPr marL="0" indent="0">
              <a:buNone/>
            </a:pPr>
            <a:r>
              <a:rPr lang="en-AE" sz="3200" dirty="0">
                <a:solidFill>
                  <a:srgbClr val="FF0000"/>
                </a:solidFill>
                <a:sym typeface="Wingdings" panose="05000000000000000000" pitchFamily="2" charset="2"/>
              </a:rPr>
              <a:t></a:t>
            </a:r>
            <a:r>
              <a:rPr lang="en-AE" dirty="0">
                <a:solidFill>
                  <a:srgbClr val="FF0000"/>
                </a:solidFill>
                <a:sym typeface="Wingdings" panose="05000000000000000000" pitchFamily="2" charset="2"/>
              </a:rPr>
              <a:t> </a:t>
            </a:r>
            <a:r>
              <a:rPr lang="sr-Cyrl-RS" dirty="0"/>
              <a:t>Рачунски захтеван прорачун.</a:t>
            </a:r>
          </a:p>
          <a:p>
            <a:pPr marL="0" indent="0">
              <a:buNone/>
            </a:pPr>
            <a:endParaRPr lang="sr-Cyrl-RS" dirty="0"/>
          </a:p>
          <a:p>
            <a:pPr marL="0" indent="0">
              <a:buNone/>
            </a:pPr>
            <a:endParaRPr lang="sr-Cyrl-RS" dirty="0"/>
          </a:p>
          <a:p>
            <a:pPr marL="0" indent="0">
              <a:buNone/>
            </a:pPr>
            <a:endParaRPr lang="en-AE" dirty="0"/>
          </a:p>
        </p:txBody>
      </p:sp>
      <p:sp>
        <p:nvSpPr>
          <p:cNvPr id="6" name="Rectangle 5"/>
          <p:cNvSpPr/>
          <p:nvPr/>
        </p:nvSpPr>
        <p:spPr>
          <a:xfrm>
            <a:off x="0" y="6537960"/>
            <a:ext cx="12192000" cy="320040"/>
          </a:xfrm>
          <a:prstGeom prst="rect">
            <a:avLst/>
          </a:prstGeom>
          <a:solidFill>
            <a:srgbClr val="003366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Arrow: Right 1">
            <a:extLst>
              <a:ext uri="{FF2B5EF4-FFF2-40B4-BE49-F238E27FC236}">
                <a16:creationId xmlns:a16="http://schemas.microsoft.com/office/drawing/2014/main" id="{3CA0BA07-D813-6302-9393-9C4777990513}"/>
              </a:ext>
            </a:extLst>
          </p:cNvPr>
          <p:cNvSpPr/>
          <p:nvPr/>
        </p:nvSpPr>
        <p:spPr>
          <a:xfrm>
            <a:off x="2463799" y="4673935"/>
            <a:ext cx="1828800" cy="711200"/>
          </a:xfrm>
          <a:prstGeom prst="rightArrow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93F9D33-1902-1905-0AAF-720DEE508EA3}"/>
              </a:ext>
            </a:extLst>
          </p:cNvPr>
          <p:cNvSpPr txBox="1"/>
          <p:nvPr/>
        </p:nvSpPr>
        <p:spPr>
          <a:xfrm>
            <a:off x="5888851" y="4408797"/>
            <a:ext cx="1654949" cy="1015663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r>
              <a:rPr lang="en-US" sz="6000" b="1" dirty="0">
                <a:ln/>
                <a:solidFill>
                  <a:schemeClr val="accent2"/>
                </a:solidFill>
              </a:rPr>
              <a:t>ANN</a:t>
            </a: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7031732A-072E-6273-394A-E173CD5699C8}"/>
              </a:ext>
            </a:extLst>
          </p:cNvPr>
          <p:cNvSpPr/>
          <p:nvPr/>
        </p:nvSpPr>
        <p:spPr>
          <a:xfrm>
            <a:off x="5742658" y="4129393"/>
            <a:ext cx="1947333" cy="1574469"/>
          </a:xfrm>
          <a:prstGeom prst="ellipse">
            <a:avLst/>
          </a:prstGeom>
          <a:noFill/>
          <a:ln w="9525" cap="flat" cmpd="sng" algn="ctr">
            <a:solidFill>
              <a:srgbClr val="00206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2634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  <p:bldP spid="7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6FA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3F21A51-A437-8896-CC76-715F0CFAD3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9E36B449-CF8E-99EE-745B-7020228EE2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67848" y="59298"/>
            <a:ext cx="5630562" cy="926758"/>
          </a:xfrm>
        </p:spPr>
        <p:txBody>
          <a:bodyPr>
            <a:normAutofit/>
          </a:bodyPr>
          <a:lstStyle/>
          <a:p>
            <a:pPr algn="ctr"/>
            <a:r>
              <a:rPr lang="en-US" b="1" dirty="0"/>
              <a:t>ANN</a:t>
            </a:r>
            <a:endParaRPr lang="en-AE" b="1" dirty="0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7A9F5E33-7336-FDB6-1FF0-1D086E11678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8005" y="1146003"/>
            <a:ext cx="11790405" cy="5539002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dirty="0"/>
          </a:p>
          <a:p>
            <a:r>
              <a:rPr lang="sr-Cyrl-RS" dirty="0"/>
              <a:t>Вештачке </a:t>
            </a:r>
            <a:r>
              <a:rPr lang="ru-RU" dirty="0"/>
              <a:t>неуралне мреже (</a:t>
            </a:r>
            <a:r>
              <a:rPr lang="en-US" dirty="0"/>
              <a:t>ANN)</a:t>
            </a:r>
            <a:r>
              <a:rPr lang="ru-RU" dirty="0"/>
              <a:t>, са својом изузетном способношћу да извуку значење из сложених или непрецизних података, могу се користити за идентификацију образаца и откривање трендова који су превише сложени да би их људи или друге рачунарске технике уочили.</a:t>
            </a:r>
          </a:p>
          <a:p>
            <a:endParaRPr lang="ru-RU" dirty="0"/>
          </a:p>
          <a:p>
            <a:r>
              <a:rPr lang="ru-RU" dirty="0"/>
              <a:t>Неурална мрежа се након обучавања може користити за давање пројекција у новим ситуацијама од интереса.</a:t>
            </a:r>
            <a:endParaRPr lang="sr-Cyrl-RS" dirty="0"/>
          </a:p>
          <a:p>
            <a:pPr marL="0" indent="0">
              <a:buNone/>
            </a:pPr>
            <a:endParaRPr lang="sr-Cyrl-RS" dirty="0"/>
          </a:p>
          <a:p>
            <a:pPr marL="0" indent="0">
              <a:buNone/>
            </a:pPr>
            <a:endParaRPr lang="en-AE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342C31D-9E66-2CF0-FFA9-BBA4445C97BB}"/>
              </a:ext>
            </a:extLst>
          </p:cNvPr>
          <p:cNvSpPr/>
          <p:nvPr/>
        </p:nvSpPr>
        <p:spPr>
          <a:xfrm>
            <a:off x="0" y="6537960"/>
            <a:ext cx="12192000" cy="320040"/>
          </a:xfrm>
          <a:prstGeom prst="rect">
            <a:avLst/>
          </a:prstGeom>
          <a:solidFill>
            <a:srgbClr val="003366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524394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6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7F023A04-3C9D-8E4D-A831-C692E69E3C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67848" y="46250"/>
            <a:ext cx="5630562" cy="926758"/>
          </a:xfrm>
        </p:spPr>
        <p:txBody>
          <a:bodyPr>
            <a:normAutofit/>
          </a:bodyPr>
          <a:lstStyle/>
          <a:p>
            <a:pPr algn="ctr"/>
            <a:r>
              <a:rPr lang="en-US" b="1" dirty="0"/>
              <a:t>ANN </a:t>
            </a:r>
            <a:r>
              <a:rPr lang="sr-Cyrl-RS" b="1" dirty="0"/>
              <a:t>изглед</a:t>
            </a:r>
            <a:endParaRPr lang="en-AE" b="1" dirty="0"/>
          </a:p>
        </p:txBody>
      </p:sp>
      <p:sp>
        <p:nvSpPr>
          <p:cNvPr id="6" name="Rectangle 5"/>
          <p:cNvSpPr/>
          <p:nvPr/>
        </p:nvSpPr>
        <p:spPr>
          <a:xfrm>
            <a:off x="0" y="6537960"/>
            <a:ext cx="12192000" cy="320040"/>
          </a:xfrm>
          <a:prstGeom prst="rect">
            <a:avLst/>
          </a:prstGeom>
          <a:solidFill>
            <a:srgbClr val="003366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2" name="Content Placeholder 1">
            <a:extLst>
              <a:ext uri="{FF2B5EF4-FFF2-40B4-BE49-F238E27FC236}">
                <a16:creationId xmlns:a16="http://schemas.microsoft.com/office/drawing/2014/main" id="{CA568003-16DF-79D7-91B6-89CBB3FAAC8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06801" y="1078779"/>
            <a:ext cx="4732866" cy="521354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611855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6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813A5E79-EF72-9944-A517-120EB8A9BC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67848" y="46250"/>
            <a:ext cx="5630562" cy="926758"/>
          </a:xfrm>
        </p:spPr>
        <p:txBody>
          <a:bodyPr>
            <a:normAutofit/>
          </a:bodyPr>
          <a:lstStyle/>
          <a:p>
            <a:pPr algn="ctr"/>
            <a:r>
              <a:rPr lang="sr-Cyrl-RS" b="1" dirty="0"/>
              <a:t>Студија случаја</a:t>
            </a:r>
            <a:endParaRPr lang="en-AE" b="1" dirty="0"/>
          </a:p>
        </p:txBody>
      </p:sp>
      <p:sp>
        <p:nvSpPr>
          <p:cNvPr id="6" name="Rectangle 5"/>
          <p:cNvSpPr/>
          <p:nvPr/>
        </p:nvSpPr>
        <p:spPr>
          <a:xfrm>
            <a:off x="0" y="6537960"/>
            <a:ext cx="12192000" cy="320040"/>
          </a:xfrm>
          <a:prstGeom prst="rect">
            <a:avLst/>
          </a:prstGeom>
          <a:solidFill>
            <a:srgbClr val="003366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2" name="Content Placeholder 1" descr="A diagram of a machine&#10;&#10;AI-generated content may be incorrect.">
            <a:extLst>
              <a:ext uri="{FF2B5EF4-FFF2-40B4-BE49-F238E27FC236}">
                <a16:creationId xmlns:a16="http://schemas.microsoft.com/office/drawing/2014/main" id="{4D9CB66E-2D4D-049B-F6DE-C60B105C8AD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r="1106"/>
          <a:stretch>
            <a:fillRect/>
          </a:stretch>
        </p:blipFill>
        <p:spPr bwMode="auto">
          <a:xfrm>
            <a:off x="917987" y="1209090"/>
            <a:ext cx="4885267" cy="5093769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76E7FF53-1E46-9E0D-91AC-6E5EED92C56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12137869"/>
              </p:ext>
            </p:extLst>
          </p:nvPr>
        </p:nvGraphicFramePr>
        <p:xfrm>
          <a:off x="6485790" y="1444514"/>
          <a:ext cx="5079351" cy="308215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051153">
                  <a:extLst>
                    <a:ext uri="{9D8B030D-6E8A-4147-A177-3AD203B41FA5}">
                      <a16:colId xmlns:a16="http://schemas.microsoft.com/office/drawing/2014/main" val="447226470"/>
                    </a:ext>
                  </a:extLst>
                </a:gridCol>
                <a:gridCol w="1001048">
                  <a:extLst>
                    <a:ext uri="{9D8B030D-6E8A-4147-A177-3AD203B41FA5}">
                      <a16:colId xmlns:a16="http://schemas.microsoft.com/office/drawing/2014/main" val="307105252"/>
                    </a:ext>
                  </a:extLst>
                </a:gridCol>
                <a:gridCol w="1002091">
                  <a:extLst>
                    <a:ext uri="{9D8B030D-6E8A-4147-A177-3AD203B41FA5}">
                      <a16:colId xmlns:a16="http://schemas.microsoft.com/office/drawing/2014/main" val="2751838067"/>
                    </a:ext>
                  </a:extLst>
                </a:gridCol>
                <a:gridCol w="1022968">
                  <a:extLst>
                    <a:ext uri="{9D8B030D-6E8A-4147-A177-3AD203B41FA5}">
                      <a16:colId xmlns:a16="http://schemas.microsoft.com/office/drawing/2014/main" val="1492502967"/>
                    </a:ext>
                  </a:extLst>
                </a:gridCol>
                <a:gridCol w="1002091">
                  <a:extLst>
                    <a:ext uri="{9D8B030D-6E8A-4147-A177-3AD203B41FA5}">
                      <a16:colId xmlns:a16="http://schemas.microsoft.com/office/drawing/2014/main" val="3476381088"/>
                    </a:ext>
                  </a:extLst>
                </a:gridCol>
              </a:tblGrid>
              <a:tr h="342462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95000"/>
                        </a:lnSpc>
                        <a:spcAft>
                          <a:spcPts val="600"/>
                        </a:spcAft>
                        <a:buNone/>
                        <a:tabLst>
                          <a:tab pos="182880" algn="l"/>
                        </a:tabLst>
                      </a:pPr>
                      <a:r>
                        <a:rPr lang="sr-Cyrl-RS" sz="1400" spc="-5" dirty="0">
                          <a:effectLst/>
                          <a:latin typeface="+mn-lt"/>
                          <a:ea typeface="SimSun" panose="02010600030101010101" pitchFamily="2" charset="-122"/>
                        </a:rPr>
                        <a:t>Генератор</a:t>
                      </a:r>
                      <a:endParaRPr lang="en-US" sz="1400" spc="-5" dirty="0">
                        <a:effectLst/>
                        <a:latin typeface="+mn-lt"/>
                        <a:ea typeface="SimSun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95000"/>
                        </a:lnSpc>
                        <a:spcAft>
                          <a:spcPts val="600"/>
                        </a:spcAft>
                        <a:buNone/>
                        <a:tabLst>
                          <a:tab pos="182880" algn="l"/>
                        </a:tabLst>
                      </a:pPr>
                      <a:r>
                        <a:rPr lang="en-GB" sz="1400" spc="-5" dirty="0">
                          <a:effectLst/>
                        </a:rPr>
                        <a:t>G1</a:t>
                      </a:r>
                      <a:endParaRPr lang="en-US" sz="1400" spc="-5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95000"/>
                        </a:lnSpc>
                        <a:spcAft>
                          <a:spcPts val="600"/>
                        </a:spcAft>
                        <a:buNone/>
                        <a:tabLst>
                          <a:tab pos="182880" algn="l"/>
                        </a:tabLst>
                      </a:pPr>
                      <a:r>
                        <a:rPr lang="en-GB" sz="1400" spc="-5" dirty="0">
                          <a:effectLst/>
                        </a:rPr>
                        <a:t>G2</a:t>
                      </a:r>
                      <a:endParaRPr lang="en-US" sz="1400" spc="-5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95000"/>
                        </a:lnSpc>
                        <a:spcAft>
                          <a:spcPts val="600"/>
                        </a:spcAft>
                        <a:buNone/>
                        <a:tabLst>
                          <a:tab pos="182880" algn="l"/>
                        </a:tabLst>
                      </a:pPr>
                      <a:r>
                        <a:rPr lang="en-GB" sz="1400" spc="-5" dirty="0">
                          <a:effectLst/>
                        </a:rPr>
                        <a:t>G3</a:t>
                      </a:r>
                      <a:endParaRPr lang="en-US" sz="1400" spc="-5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95000"/>
                        </a:lnSpc>
                        <a:spcAft>
                          <a:spcPts val="600"/>
                        </a:spcAft>
                        <a:buNone/>
                        <a:tabLst>
                          <a:tab pos="182880" algn="l"/>
                        </a:tabLst>
                      </a:pPr>
                      <a:r>
                        <a:rPr lang="en-GB" sz="1400" spc="-5" dirty="0">
                          <a:effectLst/>
                        </a:rPr>
                        <a:t>G4</a:t>
                      </a:r>
                      <a:endParaRPr lang="en-US" sz="1400" spc="-5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952776854"/>
                  </a:ext>
                </a:extLst>
              </a:tr>
              <a:tr h="342462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95000"/>
                        </a:lnSpc>
                        <a:spcAft>
                          <a:spcPts val="600"/>
                        </a:spcAft>
                        <a:buNone/>
                        <a:tabLst>
                          <a:tab pos="182880" algn="l"/>
                        </a:tabLst>
                      </a:pPr>
                      <a:r>
                        <a:rPr lang="sr-Cyrl-RS" sz="1400" spc="-5" dirty="0">
                          <a:effectLst/>
                          <a:latin typeface="+mn-lt"/>
                          <a:ea typeface="SimSun" panose="02010600030101010101" pitchFamily="2" charset="-122"/>
                        </a:rPr>
                        <a:t>Технологија</a:t>
                      </a:r>
                      <a:endParaRPr lang="en-US" sz="1400" spc="-5" dirty="0">
                        <a:effectLst/>
                        <a:latin typeface="+mn-lt"/>
                        <a:ea typeface="SimSun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95000"/>
                        </a:lnSpc>
                        <a:spcAft>
                          <a:spcPts val="600"/>
                        </a:spcAft>
                        <a:buNone/>
                        <a:tabLst>
                          <a:tab pos="182880" algn="l"/>
                        </a:tabLst>
                      </a:pPr>
                      <a:r>
                        <a:rPr lang="en-GB" sz="1200" spc="-5" dirty="0">
                          <a:effectLst/>
                        </a:rPr>
                        <a:t>FC‑res</a:t>
                      </a:r>
                      <a:endParaRPr lang="en-US" sz="1200" spc="-5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95000"/>
                        </a:lnSpc>
                        <a:spcAft>
                          <a:spcPts val="600"/>
                        </a:spcAft>
                        <a:buNone/>
                        <a:tabLst>
                          <a:tab pos="182880" algn="l"/>
                        </a:tabLst>
                      </a:pPr>
                      <a:r>
                        <a:rPr lang="en-GB" sz="1200" spc="-5">
                          <a:effectLst/>
                        </a:rPr>
                        <a:t>CHP‑FC</a:t>
                      </a:r>
                      <a:endParaRPr lang="en-US" sz="1200" spc="-5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95000"/>
                        </a:lnSpc>
                        <a:spcAft>
                          <a:spcPts val="600"/>
                        </a:spcAft>
                        <a:buNone/>
                        <a:tabLst>
                          <a:tab pos="182880" algn="l"/>
                        </a:tabLst>
                      </a:pPr>
                      <a:r>
                        <a:rPr lang="en-GB" sz="1200" spc="-5" dirty="0">
                          <a:effectLst/>
                        </a:rPr>
                        <a:t>CHP‑Diesel</a:t>
                      </a:r>
                      <a:endParaRPr lang="en-US" sz="1200" spc="-5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95000"/>
                        </a:lnSpc>
                        <a:spcAft>
                          <a:spcPts val="600"/>
                        </a:spcAft>
                        <a:buNone/>
                        <a:tabLst>
                          <a:tab pos="182880" algn="l"/>
                        </a:tabLst>
                      </a:pPr>
                      <a:r>
                        <a:rPr lang="en-GB" sz="1200" spc="-5">
                          <a:effectLst/>
                        </a:rPr>
                        <a:t>FC‑res</a:t>
                      </a:r>
                      <a:endParaRPr lang="en-US" sz="1200" spc="-5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191754678"/>
                  </a:ext>
                </a:extLst>
              </a:tr>
              <a:tr h="684922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95000"/>
                        </a:lnSpc>
                        <a:spcAft>
                          <a:spcPts val="600"/>
                        </a:spcAft>
                        <a:buNone/>
                        <a:tabLst>
                          <a:tab pos="182880" algn="l"/>
                        </a:tabLst>
                      </a:pPr>
                      <a:r>
                        <a:rPr lang="sr-Cyrl-RS" sz="1400" spc="-5" dirty="0">
                          <a:effectLst/>
                        </a:rPr>
                        <a:t>Локација</a:t>
                      </a:r>
                      <a:r>
                        <a:rPr lang="en-GB" sz="1400" spc="-5" dirty="0">
                          <a:effectLst/>
                        </a:rPr>
                        <a:t> (</a:t>
                      </a:r>
                      <a:r>
                        <a:rPr lang="sr-Cyrl-RS" sz="1400" spc="-5" dirty="0">
                          <a:effectLst/>
                        </a:rPr>
                        <a:t>чвор</a:t>
                      </a:r>
                      <a:r>
                        <a:rPr lang="en-GB" sz="1400" spc="-5" dirty="0">
                          <a:effectLst/>
                        </a:rPr>
                        <a:t>)</a:t>
                      </a:r>
                      <a:endParaRPr lang="en-US" sz="1400" spc="-5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95000"/>
                        </a:lnSpc>
                        <a:spcAft>
                          <a:spcPts val="600"/>
                        </a:spcAft>
                        <a:buNone/>
                        <a:tabLst>
                          <a:tab pos="182880" algn="l"/>
                        </a:tabLst>
                      </a:pPr>
                      <a:r>
                        <a:rPr lang="en-GB" sz="1200" spc="-5" dirty="0">
                          <a:effectLst/>
                        </a:rPr>
                        <a:t>5</a:t>
                      </a:r>
                      <a:endParaRPr lang="en-US" sz="1200" spc="-5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95000"/>
                        </a:lnSpc>
                        <a:spcAft>
                          <a:spcPts val="600"/>
                        </a:spcAft>
                        <a:buNone/>
                        <a:tabLst>
                          <a:tab pos="182880" algn="l"/>
                        </a:tabLst>
                      </a:pPr>
                      <a:r>
                        <a:rPr lang="en-GB" sz="1200" spc="-5">
                          <a:effectLst/>
                        </a:rPr>
                        <a:t>9</a:t>
                      </a:r>
                      <a:endParaRPr lang="en-US" sz="1200" spc="-5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95000"/>
                        </a:lnSpc>
                        <a:spcAft>
                          <a:spcPts val="600"/>
                        </a:spcAft>
                        <a:buNone/>
                        <a:tabLst>
                          <a:tab pos="182880" algn="l"/>
                        </a:tabLst>
                      </a:pPr>
                      <a:r>
                        <a:rPr lang="en-GB" sz="1200" spc="-5" dirty="0">
                          <a:effectLst/>
                        </a:rPr>
                        <a:t>9</a:t>
                      </a:r>
                      <a:endParaRPr lang="en-US" sz="1200" spc="-5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95000"/>
                        </a:lnSpc>
                        <a:spcAft>
                          <a:spcPts val="600"/>
                        </a:spcAft>
                        <a:buNone/>
                        <a:tabLst>
                          <a:tab pos="182880" algn="l"/>
                        </a:tabLst>
                      </a:pPr>
                      <a:r>
                        <a:rPr lang="en-GB" sz="1200" spc="-5">
                          <a:effectLst/>
                        </a:rPr>
                        <a:t>10</a:t>
                      </a:r>
                      <a:endParaRPr lang="en-US" sz="1200" spc="-5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728982753"/>
                  </a:ext>
                </a:extLst>
              </a:tr>
              <a:tr h="684922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95000"/>
                        </a:lnSpc>
                        <a:spcAft>
                          <a:spcPts val="600"/>
                        </a:spcAft>
                        <a:buNone/>
                        <a:tabLst>
                          <a:tab pos="182880" algn="l"/>
                        </a:tabLst>
                      </a:pPr>
                      <a:r>
                        <a:rPr lang="sr-Cyrl-RS" sz="1400" spc="-5" dirty="0">
                          <a:effectLst/>
                        </a:rPr>
                        <a:t>Номинална снага</a:t>
                      </a:r>
                      <a:r>
                        <a:rPr lang="en-GB" sz="1400" spc="-5" dirty="0">
                          <a:effectLst/>
                        </a:rPr>
                        <a:t> (kW)</a:t>
                      </a:r>
                      <a:endParaRPr lang="en-US" sz="1400" spc="-5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95000"/>
                        </a:lnSpc>
                        <a:spcAft>
                          <a:spcPts val="600"/>
                        </a:spcAft>
                        <a:buNone/>
                        <a:tabLst>
                          <a:tab pos="182880" algn="l"/>
                        </a:tabLst>
                      </a:pPr>
                      <a:r>
                        <a:rPr lang="en-GB" sz="1200" spc="-5" dirty="0">
                          <a:effectLst/>
                        </a:rPr>
                        <a:t>33</a:t>
                      </a:r>
                      <a:endParaRPr lang="en-US" sz="1200" spc="-5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95000"/>
                        </a:lnSpc>
                        <a:spcAft>
                          <a:spcPts val="600"/>
                        </a:spcAft>
                        <a:buNone/>
                        <a:tabLst>
                          <a:tab pos="182880" algn="l"/>
                        </a:tabLst>
                      </a:pPr>
                      <a:r>
                        <a:rPr lang="en-GB" sz="1200" spc="-5">
                          <a:effectLst/>
                        </a:rPr>
                        <a:t>212</a:t>
                      </a:r>
                      <a:endParaRPr lang="en-US" sz="1200" spc="-5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95000"/>
                        </a:lnSpc>
                        <a:spcAft>
                          <a:spcPts val="600"/>
                        </a:spcAft>
                        <a:buNone/>
                        <a:tabLst>
                          <a:tab pos="182880" algn="l"/>
                        </a:tabLst>
                      </a:pPr>
                      <a:r>
                        <a:rPr lang="en-GB" sz="1200" spc="-5">
                          <a:effectLst/>
                        </a:rPr>
                        <a:t>310</a:t>
                      </a:r>
                      <a:endParaRPr lang="en-US" sz="1200" spc="-5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95000"/>
                        </a:lnSpc>
                        <a:spcAft>
                          <a:spcPts val="600"/>
                        </a:spcAft>
                        <a:buNone/>
                        <a:tabLst>
                          <a:tab pos="182880" algn="l"/>
                        </a:tabLst>
                      </a:pPr>
                      <a:r>
                        <a:rPr lang="en-GB" sz="1200" spc="-5">
                          <a:effectLst/>
                        </a:rPr>
                        <a:t>14</a:t>
                      </a:r>
                      <a:endParaRPr lang="en-US" sz="1200" spc="-5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446002910"/>
                  </a:ext>
                </a:extLst>
              </a:tr>
              <a:tr h="342462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95000"/>
                        </a:lnSpc>
                        <a:spcAft>
                          <a:spcPts val="600"/>
                        </a:spcAft>
                        <a:buNone/>
                        <a:tabLst>
                          <a:tab pos="182880" algn="l"/>
                        </a:tabLst>
                      </a:pPr>
                      <a:r>
                        <a:rPr lang="en-GB" sz="1400" spc="-5">
                          <a:effectLst/>
                        </a:rPr>
                        <a:t>a</a:t>
                      </a:r>
                      <a:r>
                        <a:rPr lang="en-GB" sz="1400" spc="-5" baseline="-25000">
                          <a:effectLst/>
                        </a:rPr>
                        <a:t>g</a:t>
                      </a:r>
                      <a:r>
                        <a:rPr lang="en-GB" sz="1400" spc="-5">
                          <a:effectLst/>
                        </a:rPr>
                        <a:t> ($/(kW)</a:t>
                      </a:r>
                      <a:r>
                        <a:rPr lang="en-GB" sz="1400" spc="-5" baseline="30000">
                          <a:effectLst/>
                        </a:rPr>
                        <a:t>2</a:t>
                      </a:r>
                      <a:r>
                        <a:rPr lang="en-GB" sz="1400" spc="-5">
                          <a:effectLst/>
                        </a:rPr>
                        <a:t>)</a:t>
                      </a:r>
                      <a:endParaRPr lang="en-US" sz="1400" spc="-5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95000"/>
                        </a:lnSpc>
                        <a:spcAft>
                          <a:spcPts val="600"/>
                        </a:spcAft>
                        <a:buNone/>
                        <a:tabLst>
                          <a:tab pos="182880" algn="l"/>
                        </a:tabLst>
                      </a:pPr>
                      <a:r>
                        <a:rPr lang="en-GB" sz="1200" spc="-5">
                          <a:effectLst/>
                        </a:rPr>
                        <a:t>0.00481</a:t>
                      </a:r>
                      <a:endParaRPr lang="en-US" sz="1200" spc="-5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95000"/>
                        </a:lnSpc>
                        <a:spcAft>
                          <a:spcPts val="600"/>
                        </a:spcAft>
                        <a:buNone/>
                        <a:tabLst>
                          <a:tab pos="182880" algn="l"/>
                        </a:tabLst>
                      </a:pPr>
                      <a:r>
                        <a:rPr lang="en-GB" sz="1200" spc="-5" dirty="0">
                          <a:effectLst/>
                        </a:rPr>
                        <a:t>0.00016</a:t>
                      </a:r>
                      <a:endParaRPr lang="en-US" sz="1200" spc="-5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95000"/>
                        </a:lnSpc>
                        <a:spcAft>
                          <a:spcPts val="600"/>
                        </a:spcAft>
                        <a:buNone/>
                        <a:tabLst>
                          <a:tab pos="182880" algn="l"/>
                        </a:tabLst>
                      </a:pPr>
                      <a:r>
                        <a:rPr lang="en-GB" sz="1200" spc="-5">
                          <a:effectLst/>
                        </a:rPr>
                        <a:t>0.000272</a:t>
                      </a:r>
                      <a:endParaRPr lang="en-US" sz="1200" spc="-5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95000"/>
                        </a:lnSpc>
                        <a:spcAft>
                          <a:spcPts val="600"/>
                        </a:spcAft>
                        <a:buNone/>
                        <a:tabLst>
                          <a:tab pos="182880" algn="l"/>
                        </a:tabLst>
                      </a:pPr>
                      <a:r>
                        <a:rPr lang="en-GB" sz="1200" spc="-5">
                          <a:effectLst/>
                        </a:rPr>
                        <a:t>0.00481</a:t>
                      </a:r>
                      <a:endParaRPr lang="en-US" sz="1200" spc="-5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759613099"/>
                  </a:ext>
                </a:extLst>
              </a:tr>
              <a:tr h="342462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95000"/>
                        </a:lnSpc>
                        <a:spcAft>
                          <a:spcPts val="600"/>
                        </a:spcAft>
                        <a:buNone/>
                        <a:tabLst>
                          <a:tab pos="182880" algn="l"/>
                        </a:tabLst>
                      </a:pPr>
                      <a:r>
                        <a:rPr lang="en-GB" sz="1400" spc="-5">
                          <a:effectLst/>
                        </a:rPr>
                        <a:t>b</a:t>
                      </a:r>
                      <a:r>
                        <a:rPr lang="en-GB" sz="1400" spc="-5" baseline="-25000">
                          <a:effectLst/>
                        </a:rPr>
                        <a:t>g</a:t>
                      </a:r>
                      <a:r>
                        <a:rPr lang="en-GB" sz="1400" spc="-5">
                          <a:effectLst/>
                        </a:rPr>
                        <a:t> ($/kW)</a:t>
                      </a:r>
                      <a:endParaRPr lang="en-US" sz="1400" spc="-5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95000"/>
                        </a:lnSpc>
                        <a:spcAft>
                          <a:spcPts val="600"/>
                        </a:spcAft>
                        <a:buNone/>
                        <a:tabLst>
                          <a:tab pos="182880" algn="l"/>
                        </a:tabLst>
                      </a:pPr>
                      <a:r>
                        <a:rPr lang="en-GB" sz="1200" spc="-5">
                          <a:effectLst/>
                        </a:rPr>
                        <a:t>0.06885</a:t>
                      </a:r>
                      <a:endParaRPr lang="en-US" sz="1200" spc="-5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95000"/>
                        </a:lnSpc>
                        <a:spcAft>
                          <a:spcPts val="600"/>
                        </a:spcAft>
                        <a:buNone/>
                        <a:tabLst>
                          <a:tab pos="182880" algn="l"/>
                        </a:tabLst>
                      </a:pPr>
                      <a:r>
                        <a:rPr lang="en-GB" sz="1200" spc="-5" dirty="0">
                          <a:effectLst/>
                        </a:rPr>
                        <a:t>0.06885</a:t>
                      </a:r>
                      <a:endParaRPr lang="en-US" sz="1200" spc="-5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95000"/>
                        </a:lnSpc>
                        <a:spcAft>
                          <a:spcPts val="600"/>
                        </a:spcAft>
                        <a:buNone/>
                        <a:tabLst>
                          <a:tab pos="182880" algn="l"/>
                        </a:tabLst>
                      </a:pPr>
                      <a:r>
                        <a:rPr lang="en-GB" sz="1200" spc="-5" dirty="0">
                          <a:effectLst/>
                        </a:rPr>
                        <a:t>0.27839</a:t>
                      </a:r>
                      <a:endParaRPr lang="en-US" sz="1200" spc="-5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95000"/>
                        </a:lnSpc>
                        <a:spcAft>
                          <a:spcPts val="600"/>
                        </a:spcAft>
                        <a:buNone/>
                        <a:tabLst>
                          <a:tab pos="182880" algn="l"/>
                        </a:tabLst>
                      </a:pPr>
                      <a:r>
                        <a:rPr lang="en-GB" sz="1200" spc="-5" dirty="0">
                          <a:effectLst/>
                        </a:rPr>
                        <a:t>0.06885</a:t>
                      </a:r>
                      <a:endParaRPr lang="en-US" sz="1200" spc="-5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80460392"/>
                  </a:ext>
                </a:extLst>
              </a:tr>
              <a:tr h="342462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95000"/>
                        </a:lnSpc>
                        <a:spcAft>
                          <a:spcPts val="600"/>
                        </a:spcAft>
                        <a:buNone/>
                        <a:tabLst>
                          <a:tab pos="182880" algn="l"/>
                        </a:tabLst>
                      </a:pPr>
                      <a:r>
                        <a:rPr lang="en-GB" sz="1400" spc="-5" dirty="0">
                          <a:effectLst/>
                        </a:rPr>
                        <a:t>c</a:t>
                      </a:r>
                      <a:r>
                        <a:rPr lang="en-GB" sz="1400" spc="-5" baseline="-25000" dirty="0">
                          <a:effectLst/>
                        </a:rPr>
                        <a:t>g</a:t>
                      </a:r>
                      <a:r>
                        <a:rPr lang="en-GB" sz="1400" spc="-5" dirty="0">
                          <a:effectLst/>
                        </a:rPr>
                        <a:t> ($)</a:t>
                      </a:r>
                      <a:endParaRPr lang="en-US" sz="1400" spc="-5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95000"/>
                        </a:lnSpc>
                        <a:spcAft>
                          <a:spcPts val="600"/>
                        </a:spcAft>
                        <a:buNone/>
                        <a:tabLst>
                          <a:tab pos="182880" algn="l"/>
                        </a:tabLst>
                      </a:pPr>
                      <a:r>
                        <a:rPr lang="en-GB" sz="1200" spc="-5">
                          <a:effectLst/>
                        </a:rPr>
                        <a:t>0.74075</a:t>
                      </a:r>
                      <a:endParaRPr lang="en-US" sz="1200" spc="-5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95000"/>
                        </a:lnSpc>
                        <a:spcAft>
                          <a:spcPts val="600"/>
                        </a:spcAft>
                        <a:buNone/>
                        <a:tabLst>
                          <a:tab pos="182880" algn="l"/>
                        </a:tabLst>
                      </a:pPr>
                      <a:r>
                        <a:rPr lang="en-GB" sz="1200" spc="-5">
                          <a:effectLst/>
                        </a:rPr>
                        <a:t>22.223</a:t>
                      </a:r>
                      <a:endParaRPr lang="en-US" sz="1200" spc="-5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95000"/>
                        </a:lnSpc>
                        <a:spcAft>
                          <a:spcPts val="600"/>
                        </a:spcAft>
                        <a:buNone/>
                        <a:tabLst>
                          <a:tab pos="182880" algn="l"/>
                        </a:tabLst>
                      </a:pPr>
                      <a:r>
                        <a:rPr lang="en-GB" sz="1200" spc="-5" dirty="0">
                          <a:effectLst/>
                        </a:rPr>
                        <a:t>9.52408</a:t>
                      </a:r>
                      <a:endParaRPr lang="en-US" sz="1200" spc="-5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95000"/>
                        </a:lnSpc>
                        <a:spcAft>
                          <a:spcPts val="600"/>
                        </a:spcAft>
                        <a:buNone/>
                        <a:tabLst>
                          <a:tab pos="182880" algn="l"/>
                        </a:tabLst>
                      </a:pPr>
                      <a:r>
                        <a:rPr lang="en-GB" sz="1200" spc="-5" dirty="0">
                          <a:effectLst/>
                        </a:rPr>
                        <a:t>0.74075</a:t>
                      </a:r>
                      <a:endParaRPr lang="en-US" sz="1200" spc="-5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148588715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B2EE0C2F-4E30-571F-E5DD-36129AAFA68C}"/>
                  </a:ext>
                </a:extLst>
              </p:cNvPr>
              <p:cNvSpPr txBox="1"/>
              <p:nvPr/>
            </p:nvSpPr>
            <p:spPr>
              <a:xfrm>
                <a:off x="5977466" y="5133102"/>
                <a:ext cx="6096000" cy="79842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𝑡𝑜𝑡</m:t>
                          </m:r>
                        </m:sub>
                      </m:sSub>
                      <m:r>
                        <a:rPr lang="en-US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limLoc m:val="undOvr"/>
                          <m:supHide m:val="on"/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𝑔</m:t>
                          </m:r>
                          <m:r>
                            <a:rPr lang="en-US">
                              <a:latin typeface="Cambria Math" panose="02040503050406030204" pitchFamily="18" charset="0"/>
                            </a:rPr>
                            <m:t>∈</m:t>
                          </m:r>
                          <m:r>
                            <a:rPr lang="en-US">
                              <a:latin typeface="Cambria Math" panose="02040503050406030204" pitchFamily="18" charset="0"/>
                            </a:rPr>
                            <m:t>𝒢</m:t>
                          </m:r>
                        </m:sub>
                        <m:sup/>
                        <m:e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𝑔</m:t>
                              </m:r>
                            </m:sub>
                          </m:sSub>
                          <m:sSup>
                            <m:sSup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𝑃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𝐺</m:t>
                                      </m:r>
                                      <m:r>
                                        <a:rPr lang="en-US">
                                          <a:latin typeface="Cambria Math" panose="02040503050406030204" pitchFamily="18" charset="0"/>
                                        </a:rPr>
                                        <m:t>,</m:t>
                                      </m:r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𝑔</m:t>
                                      </m:r>
                                    </m:sub>
                                  </m:sSub>
                                </m:e>
                              </m:d>
                            </m:e>
                            <m:sup>
                              <m:r>
                                <a:rPr lang="en-US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𝑔</m:t>
                              </m:r>
                            </m:sub>
                          </m:sSub>
                          <m:d>
                            <m:d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𝑃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𝐺</m:t>
                                  </m:r>
                                  <m:r>
                                    <a:rPr lang="en-US">
                                      <a:latin typeface="Cambria Math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𝑔</m:t>
                                  </m:r>
                                </m:sub>
                              </m:sSub>
                            </m:e>
                          </m:d>
                          <m:r>
                            <a:rPr lang="en-US"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𝑔</m:t>
                              </m:r>
                            </m:sub>
                          </m:sSub>
                        </m:e>
                      </m:nary>
                      <m:r>
                        <a:rPr lang="en-US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𝑔𝑟𝑖𝑑</m:t>
                          </m:r>
                        </m:sub>
                      </m:sSub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𝑃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𝑔𝑟𝑖𝑑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B2EE0C2F-4E30-571F-E5DD-36129AAFA68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77466" y="5133102"/>
                <a:ext cx="6096000" cy="798424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2949264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6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2202AF04-7547-8942-B584-51D0EB7061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67848" y="75541"/>
            <a:ext cx="5630562" cy="926758"/>
          </a:xfrm>
        </p:spPr>
        <p:txBody>
          <a:bodyPr>
            <a:normAutofit/>
          </a:bodyPr>
          <a:lstStyle/>
          <a:p>
            <a:pPr algn="ctr"/>
            <a:r>
              <a:rPr lang="en-AE" b="1" dirty="0"/>
              <a:t>ANN </a:t>
            </a:r>
            <a:r>
              <a:rPr lang="sr-Cyrl-RS" b="1" dirty="0"/>
              <a:t>база података</a:t>
            </a:r>
            <a:endParaRPr lang="en-AE" b="1" dirty="0"/>
          </a:p>
        </p:txBody>
      </p:sp>
      <p:sp>
        <p:nvSpPr>
          <p:cNvPr id="6" name="Rectangle 5"/>
          <p:cNvSpPr/>
          <p:nvPr/>
        </p:nvSpPr>
        <p:spPr>
          <a:xfrm>
            <a:off x="0" y="6537960"/>
            <a:ext cx="12192000" cy="320040"/>
          </a:xfrm>
          <a:prstGeom prst="rect">
            <a:avLst/>
          </a:prstGeom>
          <a:solidFill>
            <a:srgbClr val="003366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38" name="Content Placeholder 37" descr="A diagram of a data flow&#10;&#10;AI-generated content may be incorrect.">
            <a:extLst>
              <a:ext uri="{FF2B5EF4-FFF2-40B4-BE49-F238E27FC236}">
                <a16:creationId xmlns:a16="http://schemas.microsoft.com/office/drawing/2014/main" id="{CE6DBD55-ED14-0E09-C116-7C23E80B1BC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05071" y="1261533"/>
            <a:ext cx="10581857" cy="4953000"/>
          </a:xfrm>
        </p:spPr>
      </p:pic>
    </p:spTree>
    <p:extLst>
      <p:ext uri="{BB962C8B-B14F-4D97-AF65-F5344CB8AC3E}">
        <p14:creationId xmlns:p14="http://schemas.microsoft.com/office/powerpoint/2010/main" val="40860055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6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1573E9E8-FDE0-E54D-B4A9-630F4CC4C1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67848" y="67075"/>
            <a:ext cx="5630562" cy="926758"/>
          </a:xfrm>
        </p:spPr>
        <p:txBody>
          <a:bodyPr>
            <a:normAutofit/>
          </a:bodyPr>
          <a:lstStyle/>
          <a:p>
            <a:pPr algn="ctr"/>
            <a:r>
              <a:rPr lang="sr-Cyrl-RS" b="1" dirty="0"/>
              <a:t>Резултати предикције</a:t>
            </a:r>
            <a:endParaRPr lang="en-AE" b="1" dirty="0"/>
          </a:p>
        </p:txBody>
      </p:sp>
      <p:sp>
        <p:nvSpPr>
          <p:cNvPr id="6" name="Rectangle 5"/>
          <p:cNvSpPr/>
          <p:nvPr/>
        </p:nvSpPr>
        <p:spPr>
          <a:xfrm>
            <a:off x="0" y="6537960"/>
            <a:ext cx="12192000" cy="320040"/>
          </a:xfrm>
          <a:prstGeom prst="rect">
            <a:avLst/>
          </a:prstGeom>
          <a:solidFill>
            <a:srgbClr val="003366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2" name="Content Placeholder 1">
            <a:extLst>
              <a:ext uri="{FF2B5EF4-FFF2-40B4-BE49-F238E27FC236}">
                <a16:creationId xmlns:a16="http://schemas.microsoft.com/office/drawing/2014/main" id="{A07F4EEA-0C31-3E7D-9A5C-7BB215F3533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55653" y="1084315"/>
            <a:ext cx="8280693" cy="516408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89082575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6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18F44B47-7672-7443-A16D-6C87A90096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67848" y="46250"/>
            <a:ext cx="5630562" cy="926758"/>
          </a:xfrm>
        </p:spPr>
        <p:txBody>
          <a:bodyPr>
            <a:normAutofit/>
          </a:bodyPr>
          <a:lstStyle/>
          <a:p>
            <a:pPr algn="ctr"/>
            <a:r>
              <a:rPr lang="sr-Cyrl-RS" b="1" dirty="0"/>
              <a:t>Резултати предикције</a:t>
            </a:r>
            <a:endParaRPr lang="en-AE" dirty="0"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2" name="Content Placeholder 1">
                <a:extLst>
                  <a:ext uri="{FF2B5EF4-FFF2-40B4-BE49-F238E27FC236}">
                    <a16:creationId xmlns:a16="http://schemas.microsoft.com/office/drawing/2014/main" id="{B5E30370-767C-21E1-1F60-FE0522EB3E81}"/>
                  </a:ext>
                </a:extLst>
              </p:cNvPr>
              <p:cNvGraphicFramePr>
                <a:graphicFrameLocks noGrp="1"/>
              </p:cNvGraphicFramePr>
              <p:nvPr>
                <p:ph idx="1"/>
                <p:extLst>
                  <p:ext uri="{D42A27DB-BD31-4B8C-83A1-F6EECF244321}">
                    <p14:modId xmlns:p14="http://schemas.microsoft.com/office/powerpoint/2010/main" val="2897278690"/>
                  </p:ext>
                </p:extLst>
              </p:nvPr>
            </p:nvGraphicFramePr>
            <p:xfrm>
              <a:off x="2411253" y="1627240"/>
              <a:ext cx="6648079" cy="4006687"/>
            </p:xfrm>
            <a:graphic>
              <a:graphicData uri="http://schemas.openxmlformats.org/drawingml/2006/table">
                <a:tbl>
                  <a:tblPr firstRow="1" firstCol="1" bandRow="1">
                    <a:tableStyleId>{5940675A-B579-460E-94D1-54222C63F5DA}</a:tableStyleId>
                  </a:tblPr>
                  <a:tblGrid>
                    <a:gridCol w="6648079">
                      <a:extLst>
                        <a:ext uri="{9D8B030D-6E8A-4147-A177-3AD203B41FA5}">
                          <a16:colId xmlns:a16="http://schemas.microsoft.com/office/drawing/2014/main" val="2719590957"/>
                        </a:ext>
                      </a:extLst>
                    </a:gridCol>
                  </a:tblGrid>
                  <a:tr h="1076837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95000"/>
                            </a:lnSpc>
                            <a:spcBef>
                              <a:spcPts val="0"/>
                            </a:spcBef>
                            <a:spcAft>
                              <a:spcPts val="600"/>
                            </a:spcAft>
                            <a:buClrTx/>
                            <a:buSzTx/>
                            <a:buFontTx/>
                            <a:buNone/>
                            <a:tabLst>
                              <a:tab pos="182880" algn="l"/>
                            </a:tabLst>
                            <a:defRPr/>
                          </a:pPr>
                          <a14:m>
                            <m:oMath xmlns:m="http://schemas.openxmlformats.org/officeDocument/2006/math">
                              <m:r>
                                <a:rPr lang="en-US" sz="1800" b="0" i="1" spc="-5" smtClean="0">
                                  <a:effectLst/>
                                  <a:latin typeface="Cambria Math" panose="02040503050406030204" pitchFamily="18" charset="0"/>
                                  <a:ea typeface="SimSun" panose="02010600030101010101" pitchFamily="2" charset="-122"/>
                                </a:rPr>
                                <m:t>𝑀𝐴𝑃𝐸</m:t>
                              </m:r>
                              <m:r>
                                <a:rPr lang="en-US" sz="1800" b="0" i="1" spc="-5" smtClean="0">
                                  <a:effectLst/>
                                  <a:latin typeface="Cambria Math" panose="02040503050406030204" pitchFamily="18" charset="0"/>
                                  <a:ea typeface="SimSun" panose="02010600030101010101" pitchFamily="2" charset="-122"/>
                                </a:rPr>
                                <m:t>=</m:t>
                              </m:r>
                              <m:f>
                                <m:fPr>
                                  <m:ctrlPr>
                                    <a:rPr lang="en-US" sz="1800" b="0" i="1" spc="-5" smtClean="0">
                                      <a:effectLst/>
                                      <a:latin typeface="Cambria Math" panose="02040503050406030204" pitchFamily="18" charset="0"/>
                                      <a:ea typeface="SimSun" panose="02010600030101010101" pitchFamily="2" charset="-122"/>
                                    </a:rPr>
                                  </m:ctrlPr>
                                </m:fPr>
                                <m:num>
                                  <m:nary>
                                    <m:naryPr>
                                      <m:chr m:val="∑"/>
                                      <m:limLoc m:val="subSup"/>
                                      <m:ctrlPr>
                                        <a:rPr lang="en-US" sz="1800" b="0" i="1" spc="-5" smtClean="0">
                                          <a:effectLst/>
                                          <a:latin typeface="Cambria Math" panose="02040503050406030204" pitchFamily="18" charset="0"/>
                                          <a:ea typeface="SimSun" panose="02010600030101010101" pitchFamily="2" charset="-122"/>
                                        </a:rPr>
                                      </m:ctrlPr>
                                    </m:naryPr>
                                    <m:sub>
                                      <m:r>
                                        <m:rPr>
                                          <m:brk m:alnAt="25"/>
                                        </m:rPr>
                                        <a:rPr lang="en-US" sz="1800" b="0" i="1" spc="-5" smtClean="0">
                                          <a:effectLst/>
                                          <a:latin typeface="Cambria Math" panose="02040503050406030204" pitchFamily="18" charset="0"/>
                                          <a:ea typeface="SimSun" panose="02010600030101010101" pitchFamily="2" charset="-122"/>
                                        </a:rPr>
                                        <m:t>𝑖</m:t>
                                      </m:r>
                                      <m:r>
                                        <a:rPr lang="en-US" sz="1800" b="0" i="1" spc="-5" smtClean="0">
                                          <a:effectLst/>
                                          <a:latin typeface="Cambria Math" panose="02040503050406030204" pitchFamily="18" charset="0"/>
                                          <a:ea typeface="SimSun" panose="02010600030101010101" pitchFamily="2" charset="-122"/>
                                        </a:rPr>
                                        <m:t>=1</m:t>
                                      </m:r>
                                    </m:sub>
                                    <m:sup>
                                      <m:r>
                                        <a:rPr lang="en-US" sz="1800" b="0" i="1" spc="-5" smtClean="0">
                                          <a:effectLst/>
                                          <a:latin typeface="Cambria Math" panose="02040503050406030204" pitchFamily="18" charset="0"/>
                                          <a:ea typeface="SimSun" panose="02010600030101010101" pitchFamily="2" charset="-122"/>
                                        </a:rPr>
                                        <m:t>𝑁</m:t>
                                      </m:r>
                                    </m:sup>
                                    <m:e>
                                      <m:f>
                                        <m:fPr>
                                          <m:ctrlPr>
                                            <a:rPr lang="en-US" sz="1800" b="0" i="1" spc="-5" smtClean="0">
                                              <a:effectLst/>
                                              <a:latin typeface="Cambria Math" panose="02040503050406030204" pitchFamily="18" charset="0"/>
                                              <a:ea typeface="SimSun" panose="02010600030101010101" pitchFamily="2" charset="-122"/>
                                            </a:rPr>
                                          </m:ctrlPr>
                                        </m:fPr>
                                        <m:num>
                                          <m:r>
                                            <a:rPr lang="en-US" sz="1800" b="0" i="1" spc="-5" smtClean="0">
                                              <a:effectLst/>
                                              <a:latin typeface="Cambria Math" panose="02040503050406030204" pitchFamily="18" charset="0"/>
                                              <a:ea typeface="SimSun" panose="02010600030101010101" pitchFamily="2" charset="-122"/>
                                            </a:rPr>
                                            <m:t>|</m:t>
                                          </m:r>
                                          <m:r>
                                            <a:rPr lang="en-US" sz="1800" b="0" i="1" spc="-5" smtClean="0">
                                              <a:effectLst/>
                                              <a:latin typeface="Cambria Math" panose="02040503050406030204" pitchFamily="18" charset="0"/>
                                              <a:ea typeface="SimSun" panose="02010600030101010101" pitchFamily="2" charset="-122"/>
                                            </a:rPr>
                                            <m:t>𝑦</m:t>
                                          </m:r>
                                          <m:r>
                                            <a:rPr lang="en-US" sz="1800" b="0" i="1" spc="-5" smtClean="0">
                                              <a:effectLst/>
                                              <a:latin typeface="Cambria Math" panose="02040503050406030204" pitchFamily="18" charset="0"/>
                                              <a:ea typeface="SimSun" panose="02010600030101010101" pitchFamily="2" charset="-122"/>
                                            </a:rPr>
                                            <m:t>−</m:t>
                                          </m:r>
                                          <m:sSub>
                                            <m:sSubPr>
                                              <m:ctrlPr>
                                                <a:rPr lang="en-US" sz="1800" b="0" i="1" spc="-5" smtClean="0">
                                                  <a:effectLst/>
                                                  <a:latin typeface="Cambria Math" panose="02040503050406030204" pitchFamily="18" charset="0"/>
                                                  <a:ea typeface="SimSun" panose="02010600030101010101" pitchFamily="2" charset="-122"/>
                                                </a:rPr>
                                              </m:ctrlPr>
                                            </m:sSubPr>
                                            <m:e>
                                              <m:r>
                                                <a:rPr lang="en-US" sz="1800" b="0" i="1" spc="-5" smtClean="0">
                                                  <a:effectLst/>
                                                  <a:latin typeface="Cambria Math" panose="02040503050406030204" pitchFamily="18" charset="0"/>
                                                  <a:ea typeface="SimSun" panose="02010600030101010101" pitchFamily="2" charset="-122"/>
                                                </a:rPr>
                                                <m:t>𝑦</m:t>
                                              </m:r>
                                            </m:e>
                                            <m:sub>
                                              <m:r>
                                                <a:rPr lang="en-US" sz="1800" b="0" i="1" spc="-5" smtClean="0">
                                                  <a:effectLst/>
                                                  <a:latin typeface="Cambria Math" panose="02040503050406030204" pitchFamily="18" charset="0"/>
                                                  <a:ea typeface="SimSun" panose="02010600030101010101" pitchFamily="2" charset="-122"/>
                                                </a:rPr>
                                                <m:t>𝑖</m:t>
                                              </m:r>
                                            </m:sub>
                                          </m:sSub>
                                          <m:r>
                                            <a:rPr lang="en-US" sz="1800" b="0" i="1" spc="-5" smtClean="0">
                                              <a:effectLst/>
                                              <a:latin typeface="Cambria Math" panose="02040503050406030204" pitchFamily="18" charset="0"/>
                                              <a:ea typeface="SimSun" panose="02010600030101010101" pitchFamily="2" charset="-122"/>
                                            </a:rPr>
                                            <m:t>|</m:t>
                                          </m:r>
                                        </m:num>
                                        <m:den>
                                          <m:r>
                                            <a:rPr lang="en-US" sz="1800" b="0" i="1" spc="-5" smtClean="0">
                                              <a:effectLst/>
                                              <a:latin typeface="Cambria Math" panose="02040503050406030204" pitchFamily="18" charset="0"/>
                                              <a:ea typeface="SimSun" panose="02010600030101010101" pitchFamily="2" charset="-122"/>
                                            </a:rPr>
                                            <m:t>𝑦</m:t>
                                          </m:r>
                                        </m:den>
                                      </m:f>
                                    </m:e>
                                  </m:nary>
                                </m:num>
                                <m:den>
                                  <m:r>
                                    <a:rPr lang="en-US" sz="1800" b="0" i="1" spc="-5" smtClean="0">
                                      <a:effectLst/>
                                      <a:latin typeface="Cambria Math" panose="02040503050406030204" pitchFamily="18" charset="0"/>
                                      <a:ea typeface="SimSun" panose="02010600030101010101" pitchFamily="2" charset="-122"/>
                                    </a:rPr>
                                    <m:t>𝑁</m:t>
                                  </m:r>
                                </m:den>
                              </m:f>
                              <m:r>
                                <a:rPr lang="en-US" sz="1800" b="0" i="1" spc="-5" smtClean="0">
                                  <a:effectLst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∙100 %=0.52 % </m:t>
                              </m:r>
                            </m:oMath>
                          </a14:m>
                          <a:r>
                            <a:rPr lang="en-US" sz="1800" spc="-5" dirty="0">
                              <a:effectLst/>
                              <a:latin typeface="Times New Roman" panose="02020603050405020304" pitchFamily="18" charset="0"/>
                              <a:ea typeface="SimSun" panose="02010600030101010101" pitchFamily="2" charset="-122"/>
                            </a:rPr>
                            <a:t>   (with 99.2 % of data)</a:t>
                          </a:r>
                        </a:p>
                      </a:txBody>
                      <a:tcPr marL="68580" marR="68580" marT="0" marB="0" anchor="ctr"/>
                    </a:tc>
                    <a:extLst>
                      <a:ext uri="{0D108BD9-81ED-4DB2-BD59-A6C34878D82A}">
                        <a16:rowId xmlns:a16="http://schemas.microsoft.com/office/drawing/2014/main" val="3263904685"/>
                      </a:ext>
                    </a:extLst>
                  </a:tr>
                  <a:tr h="872961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95000"/>
                            </a:lnSpc>
                            <a:spcBef>
                              <a:spcPts val="0"/>
                            </a:spcBef>
                            <a:spcAft>
                              <a:spcPts val="600"/>
                            </a:spcAft>
                            <a:buClrTx/>
                            <a:buSzTx/>
                            <a:buFontTx/>
                            <a:buNone/>
                            <a:tabLst>
                              <a:tab pos="182880" algn="l"/>
                            </a:tabLst>
                            <a:defRPr/>
                          </a:pPr>
                          <a14:m>
                            <m:oMath xmlns:m="http://schemas.openxmlformats.org/officeDocument/2006/math">
                              <m:r>
                                <a:rPr lang="en-US" sz="1800" b="0" i="1" spc="-5" smtClean="0">
                                  <a:effectLst/>
                                  <a:latin typeface="Cambria Math" panose="02040503050406030204" pitchFamily="18" charset="0"/>
                                  <a:ea typeface="SimSun" panose="02010600030101010101" pitchFamily="2" charset="-122"/>
                                </a:rPr>
                                <m:t>𝑀𝐴𝐸</m:t>
                              </m:r>
                              <m:r>
                                <a:rPr lang="en-US" sz="1800" b="0" i="1" spc="-5" smtClean="0">
                                  <a:effectLst/>
                                  <a:latin typeface="Cambria Math" panose="02040503050406030204" pitchFamily="18" charset="0"/>
                                  <a:ea typeface="SimSun" panose="02010600030101010101" pitchFamily="2" charset="-122"/>
                                </a:rPr>
                                <m:t>=</m:t>
                              </m:r>
                              <m:f>
                                <m:fPr>
                                  <m:ctrlPr>
                                    <a:rPr lang="en-US" sz="1800" b="0" i="1" spc="-5" smtClean="0">
                                      <a:effectLst/>
                                      <a:latin typeface="Cambria Math" panose="02040503050406030204" pitchFamily="18" charset="0"/>
                                      <a:ea typeface="SimSun" panose="02010600030101010101" pitchFamily="2" charset="-122"/>
                                    </a:rPr>
                                  </m:ctrlPr>
                                </m:fPr>
                                <m:num>
                                  <m:nary>
                                    <m:naryPr>
                                      <m:chr m:val="∑"/>
                                      <m:limLoc m:val="subSup"/>
                                      <m:ctrlPr>
                                        <a:rPr lang="en-US" sz="1800" b="0" i="1" spc="-5" smtClean="0">
                                          <a:effectLst/>
                                          <a:latin typeface="Cambria Math" panose="02040503050406030204" pitchFamily="18" charset="0"/>
                                          <a:ea typeface="SimSun" panose="02010600030101010101" pitchFamily="2" charset="-122"/>
                                        </a:rPr>
                                      </m:ctrlPr>
                                    </m:naryPr>
                                    <m:sub>
                                      <m:r>
                                        <m:rPr>
                                          <m:brk m:alnAt="25"/>
                                        </m:rPr>
                                        <a:rPr lang="en-US" sz="1800" b="0" i="1" spc="-5" smtClean="0">
                                          <a:effectLst/>
                                          <a:latin typeface="Cambria Math" panose="02040503050406030204" pitchFamily="18" charset="0"/>
                                          <a:ea typeface="SimSun" panose="02010600030101010101" pitchFamily="2" charset="-122"/>
                                        </a:rPr>
                                        <m:t>𝑖</m:t>
                                      </m:r>
                                      <m:r>
                                        <a:rPr lang="en-US" sz="1800" b="0" i="1" spc="-5" smtClean="0">
                                          <a:effectLst/>
                                          <a:latin typeface="Cambria Math" panose="02040503050406030204" pitchFamily="18" charset="0"/>
                                          <a:ea typeface="SimSun" panose="02010600030101010101" pitchFamily="2" charset="-122"/>
                                        </a:rPr>
                                        <m:t>=1</m:t>
                                      </m:r>
                                    </m:sub>
                                    <m:sup>
                                      <m:r>
                                        <a:rPr lang="en-US" sz="1800" b="0" i="1" spc="-5" smtClean="0">
                                          <a:effectLst/>
                                          <a:latin typeface="Cambria Math" panose="02040503050406030204" pitchFamily="18" charset="0"/>
                                          <a:ea typeface="SimSun" panose="02010600030101010101" pitchFamily="2" charset="-122"/>
                                        </a:rPr>
                                        <m:t>𝑁</m:t>
                                      </m:r>
                                    </m:sup>
                                    <m:e>
                                      <m:r>
                                        <a:rPr lang="en-US" sz="1800" b="0" i="1" spc="-5" smtClean="0">
                                          <a:effectLst/>
                                          <a:latin typeface="Cambria Math" panose="02040503050406030204" pitchFamily="18" charset="0"/>
                                          <a:ea typeface="SimSun" panose="02010600030101010101" pitchFamily="2" charset="-122"/>
                                        </a:rPr>
                                        <m:t>|</m:t>
                                      </m:r>
                                      <m:r>
                                        <a:rPr lang="en-US" sz="1800" b="0" i="1" spc="-5" smtClean="0">
                                          <a:effectLst/>
                                          <a:latin typeface="Cambria Math" panose="02040503050406030204" pitchFamily="18" charset="0"/>
                                          <a:ea typeface="SimSun" panose="02010600030101010101" pitchFamily="2" charset="-122"/>
                                        </a:rPr>
                                        <m:t>𝑦</m:t>
                                      </m:r>
                                      <m:r>
                                        <a:rPr lang="en-US" sz="1800" b="0" i="1" spc="-5" smtClean="0">
                                          <a:effectLst/>
                                          <a:latin typeface="Cambria Math" panose="02040503050406030204" pitchFamily="18" charset="0"/>
                                          <a:ea typeface="SimSun" panose="02010600030101010101" pitchFamily="2" charset="-122"/>
                                        </a:rPr>
                                        <m:t>−</m:t>
                                      </m:r>
                                      <m:sSub>
                                        <m:sSubPr>
                                          <m:ctrlPr>
                                            <a:rPr lang="en-US" sz="1800" b="0" i="1" spc="-5" smtClean="0">
                                              <a:effectLst/>
                                              <a:latin typeface="Cambria Math" panose="02040503050406030204" pitchFamily="18" charset="0"/>
                                              <a:ea typeface="SimSun" panose="02010600030101010101" pitchFamily="2" charset="-122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sz="1800" b="0" i="1" spc="-5" smtClean="0">
                                              <a:effectLst/>
                                              <a:latin typeface="Cambria Math" panose="02040503050406030204" pitchFamily="18" charset="0"/>
                                              <a:ea typeface="SimSun" panose="02010600030101010101" pitchFamily="2" charset="-122"/>
                                            </a:rPr>
                                            <m:t>𝑦</m:t>
                                          </m:r>
                                        </m:e>
                                        <m:sub>
                                          <m:r>
                                            <a:rPr lang="en-US" sz="1800" b="0" i="1" spc="-5" smtClean="0">
                                              <a:effectLst/>
                                              <a:latin typeface="Cambria Math" panose="02040503050406030204" pitchFamily="18" charset="0"/>
                                              <a:ea typeface="SimSun" panose="02010600030101010101" pitchFamily="2" charset="-122"/>
                                            </a:rPr>
                                            <m:t>𝑖</m:t>
                                          </m:r>
                                        </m:sub>
                                      </m:sSub>
                                      <m:r>
                                        <a:rPr lang="en-US" sz="1800" b="0" i="1" spc="-5" smtClean="0">
                                          <a:effectLst/>
                                          <a:latin typeface="Cambria Math" panose="02040503050406030204" pitchFamily="18" charset="0"/>
                                          <a:ea typeface="SimSun" panose="02010600030101010101" pitchFamily="2" charset="-122"/>
                                        </a:rPr>
                                        <m:t>|</m:t>
                                      </m:r>
                                    </m:e>
                                  </m:nary>
                                </m:num>
                                <m:den>
                                  <m:r>
                                    <a:rPr lang="en-US" sz="1800" b="0" i="1" spc="-5" smtClean="0">
                                      <a:effectLst/>
                                      <a:latin typeface="Cambria Math" panose="02040503050406030204" pitchFamily="18" charset="0"/>
                                      <a:ea typeface="SimSun" panose="02010600030101010101" pitchFamily="2" charset="-122"/>
                                    </a:rPr>
                                    <m:t>𝑁</m:t>
                                  </m:r>
                                </m:den>
                              </m:f>
                              <m:r>
                                <a:rPr lang="en-US" sz="1800" b="0" i="1" spc="-5" smtClean="0">
                                  <a:effectLst/>
                                  <a:latin typeface="Cambria Math" panose="02040503050406030204" pitchFamily="18" charset="0"/>
                                  <a:ea typeface="SimSun" panose="02010600030101010101" pitchFamily="2" charset="-122"/>
                                </a:rPr>
                                <m:t>=0.1018 </m:t>
                              </m:r>
                              <m:r>
                                <a:rPr lang="en-US" sz="1800" b="0" i="1" spc="-5" smtClean="0">
                                  <a:effectLst/>
                                  <a:latin typeface="Cambria Math" panose="02040503050406030204" pitchFamily="18" charset="0"/>
                                  <a:ea typeface="SimSun" panose="02010600030101010101" pitchFamily="2" charset="-122"/>
                                </a:rPr>
                                <m:t>𝑘𝑊</m:t>
                              </m:r>
                            </m:oMath>
                          </a14:m>
                          <a:r>
                            <a:rPr lang="en-US" sz="1800" spc="-5" dirty="0">
                              <a:effectLst/>
                              <a:latin typeface="Times New Roman" panose="02020603050405020304" pitchFamily="18" charset="0"/>
                              <a:ea typeface="SimSun" panose="02010600030101010101" pitchFamily="2" charset="-122"/>
                            </a:rPr>
                            <a:t> </a:t>
                          </a:r>
                        </a:p>
                      </a:txBody>
                      <a:tcPr marL="68580" marR="68580" marT="0" marB="0" anchor="ctr"/>
                    </a:tc>
                    <a:extLst>
                      <a:ext uri="{0D108BD9-81ED-4DB2-BD59-A6C34878D82A}">
                        <a16:rowId xmlns:a16="http://schemas.microsoft.com/office/drawing/2014/main" val="160873350"/>
                      </a:ext>
                    </a:extLst>
                  </a:tr>
                  <a:tr h="927229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95000"/>
                            </a:lnSpc>
                            <a:spcBef>
                              <a:spcPts val="0"/>
                            </a:spcBef>
                            <a:spcAft>
                              <a:spcPts val="600"/>
                            </a:spcAft>
                            <a:buClrTx/>
                            <a:buSzTx/>
                            <a:buFontTx/>
                            <a:buNone/>
                            <a:tabLst>
                              <a:tab pos="182880" algn="l"/>
                            </a:tabLst>
                            <a:defRPr/>
                          </a:pPr>
                          <a14:m>
                            <m:oMath xmlns:m="http://schemas.openxmlformats.org/officeDocument/2006/math">
                              <m:r>
                                <a:rPr lang="en-US" sz="1800" b="0" i="1" spc="-5" smtClean="0">
                                  <a:solidFill>
                                    <a:schemeClr val="tx1"/>
                                  </a:solidFill>
                                  <a:effectLst/>
                                  <a:latin typeface="Cambria Math" panose="02040503050406030204" pitchFamily="18" charset="0"/>
                                </a:rPr>
                                <m:t>𝑀𝑆𝐸</m:t>
                              </m:r>
                              <m:r>
                                <a:rPr lang="en-US" sz="1800" b="0" i="1" spc="-5" smtClean="0">
                                  <a:solidFill>
                                    <a:schemeClr val="tx1"/>
                                  </a:solidFill>
                                  <a:effectLst/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f>
                                <m:fPr>
                                  <m:ctrlPr>
                                    <a:rPr lang="en-US" sz="1800" b="0" i="1" spc="-5" smtClean="0">
                                      <a:solidFill>
                                        <a:schemeClr val="tx1"/>
                                      </a:solidFill>
                                      <a:effectLst/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nary>
                                    <m:naryPr>
                                      <m:chr m:val="∑"/>
                                      <m:limLoc m:val="subSup"/>
                                      <m:ctrlPr>
                                        <a:rPr lang="en-US" sz="1800" b="0" i="1" spc="-5" smtClean="0">
                                          <a:solidFill>
                                            <a:schemeClr val="tx1"/>
                                          </a:solidFill>
                                          <a:effectLst/>
                                          <a:latin typeface="Cambria Math" panose="02040503050406030204" pitchFamily="18" charset="0"/>
                                        </a:rPr>
                                      </m:ctrlPr>
                                    </m:naryPr>
                                    <m:sub>
                                      <m:r>
                                        <m:rPr>
                                          <m:brk m:alnAt="25"/>
                                        </m:rPr>
                                        <a:rPr lang="en-US" sz="1800" b="0" i="1" spc="-5" smtClean="0">
                                          <a:solidFill>
                                            <a:schemeClr val="tx1"/>
                                          </a:solidFill>
                                          <a:effectLst/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  <m:r>
                                        <a:rPr lang="en-US" sz="1800" b="0" i="1" spc="-5" smtClean="0">
                                          <a:solidFill>
                                            <a:schemeClr val="tx1"/>
                                          </a:solidFill>
                                          <a:effectLst/>
                                          <a:latin typeface="Cambria Math" panose="02040503050406030204" pitchFamily="18" charset="0"/>
                                        </a:rPr>
                                        <m:t>=1</m:t>
                                      </m:r>
                                    </m:sub>
                                    <m:sup>
                                      <m:r>
                                        <a:rPr lang="en-US" sz="1800" b="0" i="1" spc="-5" smtClean="0">
                                          <a:solidFill>
                                            <a:schemeClr val="tx1"/>
                                          </a:solidFill>
                                          <a:effectLst/>
                                          <a:latin typeface="Cambria Math" panose="02040503050406030204" pitchFamily="18" charset="0"/>
                                        </a:rPr>
                                        <m:t>𝑁</m:t>
                                      </m:r>
                                    </m:sup>
                                    <m:e>
                                      <m:sSup>
                                        <m:sSupPr>
                                          <m:ctrlPr>
                                            <a:rPr lang="en-US" sz="1800" b="0" i="1" spc="-5" smtClean="0">
                                              <a:solidFill>
                                                <a:schemeClr val="tx1"/>
                                              </a:solidFill>
                                              <a:effectLst/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lang="en-US" sz="1800" b="0" i="1" spc="-5" smtClean="0">
                                              <a:solidFill>
                                                <a:schemeClr val="tx1"/>
                                              </a:solidFill>
                                              <a:effectLst/>
                                              <a:latin typeface="Cambria Math" panose="02040503050406030204" pitchFamily="18" charset="0"/>
                                            </a:rPr>
                                            <m:t>(</m:t>
                                          </m:r>
                                          <m:r>
                                            <a:rPr lang="en-US" sz="1800" b="0" i="1" spc="-5" smtClean="0">
                                              <a:solidFill>
                                                <a:schemeClr val="tx1"/>
                                              </a:solidFill>
                                              <a:effectLst/>
                                              <a:latin typeface="Cambria Math" panose="02040503050406030204" pitchFamily="18" charset="0"/>
                                            </a:rPr>
                                            <m:t>𝑦</m:t>
                                          </m:r>
                                          <m:r>
                                            <a:rPr lang="en-US" sz="1800" b="0" i="1" spc="-5" smtClean="0">
                                              <a:solidFill>
                                                <a:schemeClr val="tx1"/>
                                              </a:solidFill>
                                              <a:effectLst/>
                                              <a:latin typeface="Cambria Math" panose="02040503050406030204" pitchFamily="18" charset="0"/>
                                            </a:rPr>
                                            <m:t>−</m:t>
                                          </m:r>
                                          <m:sSub>
                                            <m:sSubPr>
                                              <m:ctrlPr>
                                                <a:rPr lang="en-US" sz="1800" b="0" i="1" spc="-5" smtClean="0">
                                                  <a:solidFill>
                                                    <a:schemeClr val="tx1"/>
                                                  </a:solidFill>
                                                  <a:effectLst/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sSubPr>
                                            <m:e>
                                              <m:r>
                                                <a:rPr lang="en-US" sz="1800" b="0" i="1" spc="-5" smtClean="0">
                                                  <a:solidFill>
                                                    <a:schemeClr val="tx1"/>
                                                  </a:solidFill>
                                                  <a:effectLst/>
                                                  <a:latin typeface="Cambria Math" panose="02040503050406030204" pitchFamily="18" charset="0"/>
                                                </a:rPr>
                                                <m:t>𝑦</m:t>
                                              </m:r>
                                            </m:e>
                                            <m:sub>
                                              <m:r>
                                                <a:rPr lang="en-US" sz="1800" b="0" i="1" spc="-5" smtClean="0">
                                                  <a:solidFill>
                                                    <a:schemeClr val="tx1"/>
                                                  </a:solidFill>
                                                  <a:effectLst/>
                                                  <a:latin typeface="Cambria Math" panose="02040503050406030204" pitchFamily="18" charset="0"/>
                                                </a:rPr>
                                                <m:t>𝑖</m:t>
                                              </m:r>
                                            </m:sub>
                                          </m:sSub>
                                          <m:r>
                                            <a:rPr lang="en-US" sz="1800" b="0" i="1" spc="-5" smtClean="0">
                                              <a:solidFill>
                                                <a:schemeClr val="tx1"/>
                                              </a:solidFill>
                                              <a:effectLst/>
                                              <a:latin typeface="Cambria Math" panose="02040503050406030204" pitchFamily="18" charset="0"/>
                                            </a:rPr>
                                            <m:t>)</m:t>
                                          </m:r>
                                        </m:e>
                                        <m:sup>
                                          <m:r>
                                            <a:rPr lang="en-US" sz="1800" b="0" i="1" spc="-5" smtClean="0">
                                              <a:solidFill>
                                                <a:schemeClr val="tx1"/>
                                              </a:solidFill>
                                              <a:effectLst/>
                                              <a:latin typeface="Cambria Math" panose="02040503050406030204" pitchFamily="18" charset="0"/>
                                            </a:rPr>
                                            <m:t>2</m:t>
                                          </m:r>
                                        </m:sup>
                                      </m:sSup>
                                    </m:e>
                                  </m:nary>
                                </m:num>
                                <m:den>
                                  <m:r>
                                    <a:rPr lang="en-US" sz="1800" b="0" i="1" spc="-5" smtClean="0">
                                      <a:solidFill>
                                        <a:schemeClr val="tx1"/>
                                      </a:solidFill>
                                      <a:effectLst/>
                                      <a:latin typeface="Cambria Math" panose="02040503050406030204" pitchFamily="18" charset="0"/>
                                    </a:rPr>
                                    <m:t>𝑁</m:t>
                                  </m:r>
                                </m:den>
                              </m:f>
                              <m:r>
                                <a:rPr lang="en-US" sz="1800" b="0" i="1" spc="-5" smtClean="0">
                                  <a:solidFill>
                                    <a:schemeClr val="tx1"/>
                                  </a:solidFill>
                                  <a:effectLst/>
                                  <a:latin typeface="Cambria Math" panose="02040503050406030204" pitchFamily="18" charset="0"/>
                                </a:rPr>
                                <m:t>=0.0686 </m:t>
                              </m:r>
                              <m:sSup>
                                <m:sSupPr>
                                  <m:ctrlPr>
                                    <a:rPr lang="en-US" sz="1800" b="0" i="1" spc="-5" smtClean="0">
                                      <a:solidFill>
                                        <a:schemeClr val="tx1"/>
                                      </a:solidFill>
                                      <a:effectLst/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800" b="0" i="1" spc="-5" smtClean="0">
                                      <a:solidFill>
                                        <a:schemeClr val="tx1"/>
                                      </a:solidFill>
                                      <a:effectLst/>
                                      <a:latin typeface="Cambria Math" panose="02040503050406030204" pitchFamily="18" charset="0"/>
                                    </a:rPr>
                                    <m:t>(</m:t>
                                  </m:r>
                                  <m:r>
                                    <a:rPr lang="en-US" sz="1800" b="0" i="1" spc="-5" smtClean="0">
                                      <a:solidFill>
                                        <a:schemeClr val="tx1"/>
                                      </a:solidFill>
                                      <a:effectLst/>
                                      <a:latin typeface="Cambria Math" panose="02040503050406030204" pitchFamily="18" charset="0"/>
                                    </a:rPr>
                                    <m:t>𝑘𝑊</m:t>
                                  </m:r>
                                  <m:r>
                                    <a:rPr lang="en-US" sz="1800" b="0" i="1" spc="-5" smtClean="0">
                                      <a:solidFill>
                                        <a:schemeClr val="tx1"/>
                                      </a:solidFill>
                                      <a:effectLst/>
                                      <a:latin typeface="Cambria Math" panose="02040503050406030204" pitchFamily="18" charset="0"/>
                                    </a:rPr>
                                    <m:t>)</m:t>
                                  </m:r>
                                </m:e>
                                <m:sup>
                                  <m:r>
                                    <a:rPr lang="en-US" sz="1800" b="0" i="1" spc="-5" smtClean="0">
                                      <a:solidFill>
                                        <a:schemeClr val="tx1"/>
                                      </a:solidFill>
                                      <a:effectLst/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oMath>
                          </a14:m>
                          <a:r>
                            <a:rPr lang="en-US" sz="1800" b="0" i="1" spc="-5" dirty="0">
                              <a:solidFill>
                                <a:schemeClr val="tx1"/>
                              </a:solidFill>
                              <a:effectLst/>
                            </a:rPr>
                            <a:t> </a:t>
                          </a:r>
                          <a:endParaRPr lang="en-US" sz="1800" b="0" i="1" spc="-5" dirty="0">
                            <a:solidFill>
                              <a:schemeClr val="tx1"/>
                            </a:solidFill>
                            <a:effectLst/>
                            <a:latin typeface="Times New Roman" panose="02020603050405020304" pitchFamily="18" charset="0"/>
                            <a:ea typeface="SimSun" panose="02010600030101010101" pitchFamily="2" charset="-122"/>
                          </a:endParaRPr>
                        </a:p>
                      </a:txBody>
                      <a:tcPr marL="68580" marR="68580" marT="0" marB="0" anchor="ctr"/>
                    </a:tc>
                    <a:extLst>
                      <a:ext uri="{0D108BD9-81ED-4DB2-BD59-A6C34878D82A}">
                        <a16:rowId xmlns:a16="http://schemas.microsoft.com/office/drawing/2014/main" val="3050874672"/>
                      </a:ext>
                    </a:extLst>
                  </a:tr>
                  <a:tr h="112966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95000"/>
                            </a:lnSpc>
                            <a:spcBef>
                              <a:spcPts val="0"/>
                            </a:spcBef>
                            <a:spcAft>
                              <a:spcPts val="600"/>
                            </a:spcAft>
                            <a:buClrTx/>
                            <a:buSzTx/>
                            <a:buFontTx/>
                            <a:buNone/>
                            <a:tabLst>
                              <a:tab pos="182880" algn="l"/>
                            </a:tabLst>
                            <a:defRPr/>
                          </a:pPr>
                          <a14:m>
                            <m:oMath xmlns:m="http://schemas.openxmlformats.org/officeDocument/2006/math">
                              <m:r>
                                <a:rPr lang="en-US" sz="1800" b="0" i="1" spc="-5" smtClean="0">
                                  <a:effectLst/>
                                  <a:latin typeface="Cambria Math" panose="02040503050406030204" pitchFamily="18" charset="0"/>
                                  <a:ea typeface="SimSun" panose="02010600030101010101" pitchFamily="2" charset="-122"/>
                                </a:rPr>
                                <m:t>𝑅𝑀𝑆𝐸</m:t>
                              </m:r>
                              <m:r>
                                <a:rPr lang="en-US" sz="1800" b="0" i="1" spc="-5" smtClean="0">
                                  <a:effectLst/>
                                  <a:latin typeface="Cambria Math" panose="02040503050406030204" pitchFamily="18" charset="0"/>
                                  <a:ea typeface="SimSun" panose="02010600030101010101" pitchFamily="2" charset="-122"/>
                                </a:rPr>
                                <m:t>=</m:t>
                              </m:r>
                              <m:rad>
                                <m:radPr>
                                  <m:degHide m:val="on"/>
                                  <m:ctrlPr>
                                    <a:rPr lang="en-US" sz="1800" b="0" i="1" spc="-5" smtClean="0">
                                      <a:effectLst/>
                                      <a:latin typeface="Cambria Math" panose="02040503050406030204" pitchFamily="18" charset="0"/>
                                      <a:ea typeface="SimSun" panose="02010600030101010101" pitchFamily="2" charset="-122"/>
                                    </a:rPr>
                                  </m:ctrlPr>
                                </m:radPr>
                                <m:deg/>
                                <m:e>
                                  <m:f>
                                    <m:fPr>
                                      <m:ctrlPr>
                                        <a:rPr lang="en-US" sz="1800" b="0" i="1" spc="-5" smtClean="0">
                                          <a:effectLst/>
                                          <a:latin typeface="Cambria Math" panose="02040503050406030204" pitchFamily="18" charset="0"/>
                                          <a:ea typeface="SimSun" panose="02010600030101010101" pitchFamily="2" charset="-122"/>
                                        </a:rPr>
                                      </m:ctrlPr>
                                    </m:fPr>
                                    <m:num>
                                      <m:nary>
                                        <m:naryPr>
                                          <m:chr m:val="∑"/>
                                          <m:limLoc m:val="subSup"/>
                                          <m:ctrlPr>
                                            <a:rPr lang="en-US" sz="1800" b="0" i="1" spc="-5" smtClean="0">
                                              <a:effectLst/>
                                              <a:latin typeface="Cambria Math" panose="02040503050406030204" pitchFamily="18" charset="0"/>
                                              <a:ea typeface="SimSun" panose="02010600030101010101" pitchFamily="2" charset="-122"/>
                                            </a:rPr>
                                          </m:ctrlPr>
                                        </m:naryPr>
                                        <m:sub>
                                          <m:r>
                                            <m:rPr>
                                              <m:brk m:alnAt="25"/>
                                            </m:rPr>
                                            <a:rPr lang="en-US" sz="1800" b="0" i="1" spc="-5" smtClean="0">
                                              <a:effectLst/>
                                              <a:latin typeface="Cambria Math" panose="02040503050406030204" pitchFamily="18" charset="0"/>
                                              <a:ea typeface="SimSun" panose="02010600030101010101" pitchFamily="2" charset="-122"/>
                                            </a:rPr>
                                            <m:t>𝑖</m:t>
                                          </m:r>
                                          <m:r>
                                            <a:rPr lang="en-US" sz="1800" b="0" i="1" spc="-5" smtClean="0">
                                              <a:effectLst/>
                                              <a:latin typeface="Cambria Math" panose="02040503050406030204" pitchFamily="18" charset="0"/>
                                              <a:ea typeface="SimSun" panose="02010600030101010101" pitchFamily="2" charset="-122"/>
                                            </a:rPr>
                                            <m:t>=1</m:t>
                                          </m:r>
                                        </m:sub>
                                        <m:sup>
                                          <m:r>
                                            <a:rPr lang="en-US" sz="1800" b="0" i="1" spc="-5" smtClean="0">
                                              <a:effectLst/>
                                              <a:latin typeface="Cambria Math" panose="02040503050406030204" pitchFamily="18" charset="0"/>
                                              <a:ea typeface="SimSun" panose="02010600030101010101" pitchFamily="2" charset="-122"/>
                                            </a:rPr>
                                            <m:t>𝑁</m:t>
                                          </m:r>
                                        </m:sup>
                                        <m:e>
                                          <m:sSup>
                                            <m:sSupPr>
                                              <m:ctrlPr>
                                                <a:rPr lang="en-US" sz="1800" b="0" i="1" spc="-5" smtClean="0">
                                                  <a:effectLst/>
                                                  <a:latin typeface="Cambria Math" panose="02040503050406030204" pitchFamily="18" charset="0"/>
                                                  <a:ea typeface="SimSun" panose="02010600030101010101" pitchFamily="2" charset="-122"/>
                                                </a:rPr>
                                              </m:ctrlPr>
                                            </m:sSupPr>
                                            <m:e>
                                              <m:r>
                                                <a:rPr lang="en-US" sz="1800" b="0" i="1" spc="-5" smtClean="0">
                                                  <a:effectLst/>
                                                  <a:latin typeface="Cambria Math" panose="02040503050406030204" pitchFamily="18" charset="0"/>
                                                  <a:ea typeface="SimSun" panose="02010600030101010101" pitchFamily="2" charset="-122"/>
                                                </a:rPr>
                                                <m:t>(</m:t>
                                              </m:r>
                                              <m:r>
                                                <a:rPr lang="en-US" sz="1800" b="0" i="1" spc="-5" smtClean="0">
                                                  <a:effectLst/>
                                                  <a:latin typeface="Cambria Math" panose="02040503050406030204" pitchFamily="18" charset="0"/>
                                                  <a:ea typeface="SimSun" panose="02010600030101010101" pitchFamily="2" charset="-122"/>
                                                </a:rPr>
                                                <m:t>𝑦</m:t>
                                              </m:r>
                                              <m:r>
                                                <a:rPr lang="en-US" sz="1800" b="0" i="1" spc="-5" smtClean="0">
                                                  <a:effectLst/>
                                                  <a:latin typeface="Cambria Math" panose="02040503050406030204" pitchFamily="18" charset="0"/>
                                                  <a:ea typeface="SimSun" panose="02010600030101010101" pitchFamily="2" charset="-122"/>
                                                </a:rPr>
                                                <m:t>−</m:t>
                                              </m:r>
                                              <m:sSub>
                                                <m:sSubPr>
                                                  <m:ctrlPr>
                                                    <a:rPr lang="en-US" sz="1800" b="0" i="1" spc="-5" smtClean="0">
                                                      <a:effectLst/>
                                                      <a:latin typeface="Cambria Math" panose="02040503050406030204" pitchFamily="18" charset="0"/>
                                                      <a:ea typeface="SimSun" panose="02010600030101010101" pitchFamily="2" charset="-122"/>
                                                    </a:rPr>
                                                  </m:ctrlPr>
                                                </m:sSubPr>
                                                <m:e>
                                                  <m:r>
                                                    <a:rPr lang="en-US" sz="1800" b="0" i="1" spc="-5" smtClean="0">
                                                      <a:effectLst/>
                                                      <a:latin typeface="Cambria Math" panose="02040503050406030204" pitchFamily="18" charset="0"/>
                                                      <a:ea typeface="SimSun" panose="02010600030101010101" pitchFamily="2" charset="-122"/>
                                                    </a:rPr>
                                                    <m:t>𝑦</m:t>
                                                  </m:r>
                                                </m:e>
                                                <m:sub>
                                                  <m:r>
                                                    <a:rPr lang="en-US" sz="1800" b="0" i="1" spc="-5" smtClean="0">
                                                      <a:effectLst/>
                                                      <a:latin typeface="Cambria Math" panose="02040503050406030204" pitchFamily="18" charset="0"/>
                                                      <a:ea typeface="SimSun" panose="02010600030101010101" pitchFamily="2" charset="-122"/>
                                                    </a:rPr>
                                                    <m:t>𝑖</m:t>
                                                  </m:r>
                                                </m:sub>
                                              </m:sSub>
                                              <m:r>
                                                <a:rPr lang="en-US" sz="1800" b="0" i="1" spc="-5" smtClean="0">
                                                  <a:effectLst/>
                                                  <a:latin typeface="Cambria Math" panose="02040503050406030204" pitchFamily="18" charset="0"/>
                                                  <a:ea typeface="SimSun" panose="02010600030101010101" pitchFamily="2" charset="-122"/>
                                                </a:rPr>
                                                <m:t>)</m:t>
                                              </m:r>
                                            </m:e>
                                            <m:sup>
                                              <m:r>
                                                <a:rPr lang="en-US" sz="1800" b="0" i="1" spc="-5" smtClean="0">
                                                  <a:effectLst/>
                                                  <a:latin typeface="Cambria Math" panose="02040503050406030204" pitchFamily="18" charset="0"/>
                                                  <a:ea typeface="SimSun" panose="02010600030101010101" pitchFamily="2" charset="-122"/>
                                                </a:rPr>
                                                <m:t>2</m:t>
                                              </m:r>
                                            </m:sup>
                                          </m:sSup>
                                        </m:e>
                                      </m:nary>
                                    </m:num>
                                    <m:den>
                                      <m:r>
                                        <a:rPr lang="en-US" sz="1800" b="0" i="1" spc="-5" smtClean="0">
                                          <a:effectLst/>
                                          <a:latin typeface="Cambria Math" panose="02040503050406030204" pitchFamily="18" charset="0"/>
                                          <a:ea typeface="SimSun" panose="02010600030101010101" pitchFamily="2" charset="-122"/>
                                        </a:rPr>
                                        <m:t>𝑁</m:t>
                                      </m:r>
                                    </m:den>
                                  </m:f>
                                </m:e>
                              </m:rad>
                              <m:r>
                                <a:rPr lang="en-US" sz="1800" b="0" i="1" spc="-5" smtClean="0">
                                  <a:effectLst/>
                                  <a:latin typeface="Cambria Math" panose="02040503050406030204" pitchFamily="18" charset="0"/>
                                  <a:ea typeface="SimSun" panose="02010600030101010101" pitchFamily="2" charset="-122"/>
                                </a:rPr>
                                <m:t>=0.2619 </m:t>
                              </m:r>
                              <m:r>
                                <a:rPr lang="en-US" sz="1800" b="0" i="1" spc="-5" smtClean="0">
                                  <a:effectLst/>
                                  <a:latin typeface="Cambria Math" panose="02040503050406030204" pitchFamily="18" charset="0"/>
                                  <a:ea typeface="SimSun" panose="02010600030101010101" pitchFamily="2" charset="-122"/>
                                </a:rPr>
                                <m:t>𝑘𝑊</m:t>
                              </m:r>
                            </m:oMath>
                          </a14:m>
                          <a:r>
                            <a:rPr lang="en-US" sz="1800" spc="-5" dirty="0">
                              <a:effectLst/>
                              <a:latin typeface="Times New Roman" panose="02020603050405020304" pitchFamily="18" charset="0"/>
                              <a:ea typeface="SimSun" panose="02010600030101010101" pitchFamily="2" charset="-122"/>
                            </a:rPr>
                            <a:t> </a:t>
                          </a:r>
                        </a:p>
                      </a:txBody>
                      <a:tcPr marL="68580" marR="68580" marT="0" marB="0" anchor="ctr"/>
                    </a:tc>
                    <a:extLst>
                      <a:ext uri="{0D108BD9-81ED-4DB2-BD59-A6C34878D82A}">
                        <a16:rowId xmlns:a16="http://schemas.microsoft.com/office/drawing/2014/main" val="1452481533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2" name="Content Placeholder 1">
                <a:extLst>
                  <a:ext uri="{FF2B5EF4-FFF2-40B4-BE49-F238E27FC236}">
                    <a16:creationId xmlns:a16="http://schemas.microsoft.com/office/drawing/2014/main" id="{B5E30370-767C-21E1-1F60-FE0522EB3E81}"/>
                  </a:ext>
                </a:extLst>
              </p:cNvPr>
              <p:cNvGraphicFramePr>
                <a:graphicFrameLocks noGrp="1"/>
              </p:cNvGraphicFramePr>
              <p:nvPr>
                <p:ph idx="1"/>
                <p:extLst>
                  <p:ext uri="{D42A27DB-BD31-4B8C-83A1-F6EECF244321}">
                    <p14:modId xmlns:p14="http://schemas.microsoft.com/office/powerpoint/2010/main" val="2897278690"/>
                  </p:ext>
                </p:extLst>
              </p:nvPr>
            </p:nvGraphicFramePr>
            <p:xfrm>
              <a:off x="2411253" y="1627240"/>
              <a:ext cx="6648079" cy="4006687"/>
            </p:xfrm>
            <a:graphic>
              <a:graphicData uri="http://schemas.openxmlformats.org/drawingml/2006/table">
                <a:tbl>
                  <a:tblPr firstRow="1" firstCol="1" bandRow="1">
                    <a:tableStyleId>{5940675A-B579-460E-94D1-54222C63F5DA}</a:tableStyleId>
                  </a:tblPr>
                  <a:tblGrid>
                    <a:gridCol w="6648079">
                      <a:extLst>
                        <a:ext uri="{9D8B030D-6E8A-4147-A177-3AD203B41FA5}">
                          <a16:colId xmlns:a16="http://schemas.microsoft.com/office/drawing/2014/main" val="2719590957"/>
                        </a:ext>
                      </a:extLst>
                    </a:gridCol>
                  </a:tblGrid>
                  <a:tr h="1076837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0" marB="0" anchor="ctr">
                        <a:blipFill>
                          <a:blip r:embed="rId2"/>
                          <a:stretch>
                            <a:fillRect l="-92" t="-565" r="-183" b="-273446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263904685"/>
                      </a:ext>
                    </a:extLst>
                  </a:tr>
                  <a:tr h="872961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0" marB="0" anchor="ctr">
                        <a:blipFill>
                          <a:blip r:embed="rId2"/>
                          <a:stretch>
                            <a:fillRect l="-92" t="-123611" r="-183" b="-236111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60873350"/>
                      </a:ext>
                    </a:extLst>
                  </a:tr>
                  <a:tr h="927229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0" marB="0" anchor="ctr">
                        <a:blipFill>
                          <a:blip r:embed="rId2"/>
                          <a:stretch>
                            <a:fillRect l="-92" t="-211842" r="-183" b="-123684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050874672"/>
                      </a:ext>
                    </a:extLst>
                  </a:tr>
                  <a:tr h="112966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0" marB="0" anchor="ctr">
                        <a:blipFill>
                          <a:blip r:embed="rId2"/>
                          <a:stretch>
                            <a:fillRect l="-92" t="-254839" r="-183" b="-1075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452481533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6" name="Rectangle 5"/>
          <p:cNvSpPr/>
          <p:nvPr/>
        </p:nvSpPr>
        <p:spPr>
          <a:xfrm>
            <a:off x="0" y="6537960"/>
            <a:ext cx="12192000" cy="320040"/>
          </a:xfrm>
          <a:prstGeom prst="rect">
            <a:avLst/>
          </a:prstGeom>
          <a:solidFill>
            <a:srgbClr val="003366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3" name="Table 2">
                <a:extLst>
                  <a:ext uri="{FF2B5EF4-FFF2-40B4-BE49-F238E27FC236}">
                    <a16:creationId xmlns:a16="http://schemas.microsoft.com/office/drawing/2014/main" id="{53BA76EE-CF25-1B90-6075-A350173F1619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331255182"/>
                  </p:ext>
                </p:extLst>
              </p:nvPr>
            </p:nvGraphicFramePr>
            <p:xfrm>
              <a:off x="2411253" y="3581379"/>
              <a:ext cx="6648079" cy="926758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6648079">
                      <a:extLst>
                        <a:ext uri="{9D8B030D-6E8A-4147-A177-3AD203B41FA5}">
                          <a16:colId xmlns:a16="http://schemas.microsoft.com/office/drawing/2014/main" val="2655886372"/>
                        </a:ext>
                      </a:extLst>
                    </a:gridCol>
                  </a:tblGrid>
                  <a:tr h="926758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 xmlns:m="http://schemas.openxmlformats.org/officeDocument/2006/math">
                              <m:r>
                                <a:rPr lang="en-US" sz="1800" b="1" i="1" spc="-5" smtClean="0">
                                  <a:solidFill>
                                    <a:schemeClr val="tx1"/>
                                  </a:solidFill>
                                  <a:effectLst/>
                                  <a:latin typeface="Cambria Math" panose="02040503050406030204" pitchFamily="18" charset="0"/>
                                </a:rPr>
                                <m:t>𝑴𝑺𝑬</m:t>
                              </m:r>
                              <m:r>
                                <a:rPr lang="en-US" sz="1800" b="1" i="1" spc="-5" smtClean="0">
                                  <a:solidFill>
                                    <a:schemeClr val="tx1"/>
                                  </a:solidFill>
                                  <a:effectLst/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f>
                                <m:fPr>
                                  <m:ctrlPr>
                                    <a:rPr lang="en-US" sz="1800" b="1" i="1" spc="-5" smtClean="0">
                                      <a:solidFill>
                                        <a:schemeClr val="tx1"/>
                                      </a:solidFill>
                                      <a:effectLst/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nary>
                                    <m:naryPr>
                                      <m:chr m:val="∑"/>
                                      <m:limLoc m:val="subSup"/>
                                      <m:ctrlPr>
                                        <a:rPr lang="en-US" sz="1800" b="1" i="1" spc="-5" smtClean="0">
                                          <a:solidFill>
                                            <a:schemeClr val="tx1"/>
                                          </a:solidFill>
                                          <a:effectLst/>
                                          <a:latin typeface="Cambria Math" panose="02040503050406030204" pitchFamily="18" charset="0"/>
                                        </a:rPr>
                                      </m:ctrlPr>
                                    </m:naryPr>
                                    <m:sub>
                                      <m:r>
                                        <m:rPr>
                                          <m:brk m:alnAt="25"/>
                                        </m:rPr>
                                        <a:rPr lang="en-US" sz="1800" b="1" i="1" spc="-5" smtClean="0">
                                          <a:solidFill>
                                            <a:schemeClr val="tx1"/>
                                          </a:solidFill>
                                          <a:effectLst/>
                                          <a:latin typeface="Cambria Math" panose="02040503050406030204" pitchFamily="18" charset="0"/>
                                        </a:rPr>
                                        <m:t>𝒊</m:t>
                                      </m:r>
                                      <m:r>
                                        <a:rPr lang="en-US" sz="1800" b="1" i="1" spc="-5" smtClean="0">
                                          <a:solidFill>
                                            <a:schemeClr val="tx1"/>
                                          </a:solidFill>
                                          <a:effectLst/>
                                          <a:latin typeface="Cambria Math" panose="02040503050406030204" pitchFamily="18" charset="0"/>
                                        </a:rPr>
                                        <m:t>=</m:t>
                                      </m:r>
                                      <m:r>
                                        <a:rPr lang="en-US" sz="1800" b="1" i="1" spc="-5" smtClean="0">
                                          <a:solidFill>
                                            <a:schemeClr val="tx1"/>
                                          </a:solidFill>
                                          <a:effectLst/>
                                          <a:latin typeface="Cambria Math" panose="02040503050406030204" pitchFamily="18" charset="0"/>
                                        </a:rPr>
                                        <m:t>𝟏</m:t>
                                      </m:r>
                                    </m:sub>
                                    <m:sup>
                                      <m:r>
                                        <a:rPr lang="en-US" sz="1800" b="1" i="1" spc="-5" smtClean="0">
                                          <a:solidFill>
                                            <a:schemeClr val="tx1"/>
                                          </a:solidFill>
                                          <a:effectLst/>
                                          <a:latin typeface="Cambria Math" panose="02040503050406030204" pitchFamily="18" charset="0"/>
                                        </a:rPr>
                                        <m:t>𝑵</m:t>
                                      </m:r>
                                    </m:sup>
                                    <m:e>
                                      <m:sSup>
                                        <m:sSupPr>
                                          <m:ctrlPr>
                                            <a:rPr lang="en-US" sz="1800" b="1" i="1" spc="-5" smtClean="0">
                                              <a:solidFill>
                                                <a:schemeClr val="tx1"/>
                                              </a:solidFill>
                                              <a:effectLst/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lang="en-US" sz="1800" b="1" i="1" spc="-5" smtClean="0">
                                              <a:solidFill>
                                                <a:schemeClr val="tx1"/>
                                              </a:solidFill>
                                              <a:effectLst/>
                                              <a:latin typeface="Cambria Math" panose="02040503050406030204" pitchFamily="18" charset="0"/>
                                            </a:rPr>
                                            <m:t>(</m:t>
                                          </m:r>
                                          <m:r>
                                            <a:rPr lang="en-US" sz="1800" b="1" i="1" spc="-5" smtClean="0">
                                              <a:solidFill>
                                                <a:schemeClr val="tx1"/>
                                              </a:solidFill>
                                              <a:effectLst/>
                                              <a:latin typeface="Cambria Math" panose="02040503050406030204" pitchFamily="18" charset="0"/>
                                            </a:rPr>
                                            <m:t>𝒚</m:t>
                                          </m:r>
                                          <m:r>
                                            <a:rPr lang="en-US" sz="1800" b="1" i="1" spc="-5" smtClean="0">
                                              <a:solidFill>
                                                <a:schemeClr val="tx1"/>
                                              </a:solidFill>
                                              <a:effectLst/>
                                              <a:latin typeface="Cambria Math" panose="02040503050406030204" pitchFamily="18" charset="0"/>
                                            </a:rPr>
                                            <m:t>−</m:t>
                                          </m:r>
                                          <m:sSub>
                                            <m:sSubPr>
                                              <m:ctrlPr>
                                                <a:rPr lang="en-US" sz="1800" b="1" i="1" spc="-5" smtClean="0">
                                                  <a:solidFill>
                                                    <a:schemeClr val="tx1"/>
                                                  </a:solidFill>
                                                  <a:effectLst/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sSubPr>
                                            <m:e>
                                              <m:r>
                                                <a:rPr lang="en-US" sz="1800" b="1" i="1" spc="-5" smtClean="0">
                                                  <a:solidFill>
                                                    <a:schemeClr val="tx1"/>
                                                  </a:solidFill>
                                                  <a:effectLst/>
                                                  <a:latin typeface="Cambria Math" panose="02040503050406030204" pitchFamily="18" charset="0"/>
                                                </a:rPr>
                                                <m:t>𝒚</m:t>
                                              </m:r>
                                            </m:e>
                                            <m:sub>
                                              <m:r>
                                                <a:rPr lang="en-US" sz="1800" b="1" i="1" spc="-5" smtClean="0">
                                                  <a:solidFill>
                                                    <a:schemeClr val="tx1"/>
                                                  </a:solidFill>
                                                  <a:effectLst/>
                                                  <a:latin typeface="Cambria Math" panose="02040503050406030204" pitchFamily="18" charset="0"/>
                                                </a:rPr>
                                                <m:t>𝒊</m:t>
                                              </m:r>
                                            </m:sub>
                                          </m:sSub>
                                          <m:r>
                                            <a:rPr lang="en-US" sz="1800" b="1" i="1" spc="-5" smtClean="0">
                                              <a:solidFill>
                                                <a:schemeClr val="tx1"/>
                                              </a:solidFill>
                                              <a:effectLst/>
                                              <a:latin typeface="Cambria Math" panose="02040503050406030204" pitchFamily="18" charset="0"/>
                                            </a:rPr>
                                            <m:t>)</m:t>
                                          </m:r>
                                        </m:e>
                                        <m:sup>
                                          <m:r>
                                            <a:rPr lang="en-US" sz="1800" b="1" i="1" spc="-5" smtClean="0">
                                              <a:solidFill>
                                                <a:schemeClr val="tx1"/>
                                              </a:solidFill>
                                              <a:effectLst/>
                                              <a:latin typeface="Cambria Math" panose="02040503050406030204" pitchFamily="18" charset="0"/>
                                            </a:rPr>
                                            <m:t>𝟐</m:t>
                                          </m:r>
                                        </m:sup>
                                      </m:sSup>
                                    </m:e>
                                  </m:nary>
                                </m:num>
                                <m:den>
                                  <m:r>
                                    <a:rPr lang="en-US" sz="1800" b="1" i="1" spc="-5" smtClean="0">
                                      <a:solidFill>
                                        <a:schemeClr val="tx1"/>
                                      </a:solidFill>
                                      <a:effectLst/>
                                      <a:latin typeface="Cambria Math" panose="02040503050406030204" pitchFamily="18" charset="0"/>
                                    </a:rPr>
                                    <m:t>𝑵</m:t>
                                  </m:r>
                                </m:den>
                              </m:f>
                              <m:r>
                                <a:rPr lang="en-US" sz="1800" b="1" i="1" spc="-5" smtClean="0">
                                  <a:solidFill>
                                    <a:schemeClr val="tx1"/>
                                  </a:solidFill>
                                  <a:effectLst/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r>
                                <a:rPr lang="en-US" sz="1800" b="1" i="1" spc="-5" smtClean="0">
                                  <a:solidFill>
                                    <a:schemeClr val="tx1"/>
                                  </a:solidFill>
                                  <a:effectLst/>
                                  <a:latin typeface="Cambria Math" panose="02040503050406030204" pitchFamily="18" charset="0"/>
                                </a:rPr>
                                <m:t>𝟎</m:t>
                              </m:r>
                              <m:r>
                                <a:rPr lang="en-US" sz="1800" b="1" i="1" spc="-5" smtClean="0">
                                  <a:solidFill>
                                    <a:schemeClr val="tx1"/>
                                  </a:solidFill>
                                  <a:effectLst/>
                                  <a:latin typeface="Cambria Math" panose="02040503050406030204" pitchFamily="18" charset="0"/>
                                </a:rPr>
                                <m:t>.</m:t>
                              </m:r>
                              <m:r>
                                <a:rPr lang="en-US" sz="1800" b="1" i="1" spc="-5" smtClean="0">
                                  <a:solidFill>
                                    <a:schemeClr val="tx1"/>
                                  </a:solidFill>
                                  <a:effectLst/>
                                  <a:latin typeface="Cambria Math" panose="02040503050406030204" pitchFamily="18" charset="0"/>
                                </a:rPr>
                                <m:t>𝟎𝟔𝟖𝟔</m:t>
                              </m:r>
                              <m:r>
                                <a:rPr lang="en-US" sz="1800" b="1" i="1" spc="-5" smtClean="0">
                                  <a:solidFill>
                                    <a:schemeClr val="tx1"/>
                                  </a:solidFill>
                                  <a:effectLst/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sSup>
                                <m:sSupPr>
                                  <m:ctrlPr>
                                    <a:rPr lang="en-US" sz="1800" b="1" i="1" spc="-5" smtClean="0">
                                      <a:solidFill>
                                        <a:schemeClr val="tx1"/>
                                      </a:solidFill>
                                      <a:effectLst/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800" b="1" i="1" spc="-5" smtClean="0">
                                      <a:solidFill>
                                        <a:schemeClr val="tx1"/>
                                      </a:solidFill>
                                      <a:effectLst/>
                                      <a:latin typeface="Cambria Math" panose="02040503050406030204" pitchFamily="18" charset="0"/>
                                    </a:rPr>
                                    <m:t>(</m:t>
                                  </m:r>
                                  <m:r>
                                    <a:rPr lang="en-US" sz="1800" b="1" i="1" spc="-5" smtClean="0">
                                      <a:solidFill>
                                        <a:schemeClr val="tx1"/>
                                      </a:solidFill>
                                      <a:effectLst/>
                                      <a:latin typeface="Cambria Math" panose="02040503050406030204" pitchFamily="18" charset="0"/>
                                    </a:rPr>
                                    <m:t>𝒌𝑾</m:t>
                                  </m:r>
                                  <m:r>
                                    <a:rPr lang="en-US" sz="1800" b="1" i="1" spc="-5" smtClean="0">
                                      <a:solidFill>
                                        <a:schemeClr val="tx1"/>
                                      </a:solidFill>
                                      <a:effectLst/>
                                      <a:latin typeface="Cambria Math" panose="02040503050406030204" pitchFamily="18" charset="0"/>
                                    </a:rPr>
                                    <m:t>)</m:t>
                                  </m:r>
                                </m:e>
                                <m:sup>
                                  <m:r>
                                    <a:rPr lang="en-US" sz="1800" b="1" i="1" spc="-5" smtClean="0">
                                      <a:solidFill>
                                        <a:schemeClr val="tx1"/>
                                      </a:solidFill>
                                      <a:effectLst/>
                                      <a:latin typeface="Cambria Math" panose="02040503050406030204" pitchFamily="18" charset="0"/>
                                    </a:rPr>
                                    <m:t>𝟐</m:t>
                                  </m:r>
                                </m:sup>
                              </m:sSup>
                            </m:oMath>
                          </a14:m>
                          <a:r>
                            <a:rPr lang="en-US" sz="1800" b="1" i="1" spc="-5" dirty="0">
                              <a:solidFill>
                                <a:schemeClr val="tx1"/>
                              </a:solidFill>
                              <a:effectLst/>
                            </a:rPr>
                            <a:t> </a:t>
                          </a:r>
                          <a:endParaRPr lang="en-US" sz="1800" b="1" i="1" spc="-5" dirty="0">
                            <a:solidFill>
                              <a:schemeClr val="tx1"/>
                            </a:solidFill>
                            <a:effectLst/>
                            <a:latin typeface="Times New Roman" panose="02020603050405020304" pitchFamily="18" charset="0"/>
                            <a:ea typeface="SimSun" panose="02010600030101010101" pitchFamily="2" charset="-122"/>
                          </a:endParaRPr>
                        </a:p>
                      </a:txBody>
                      <a:tcPr anchor="ctr">
                        <a:solidFill>
                          <a:srgbClr val="F9A307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674312657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3" name="Table 2">
                <a:extLst>
                  <a:ext uri="{FF2B5EF4-FFF2-40B4-BE49-F238E27FC236}">
                    <a16:creationId xmlns:a16="http://schemas.microsoft.com/office/drawing/2014/main" id="{53BA76EE-CF25-1B90-6075-A350173F1619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331255182"/>
                  </p:ext>
                </p:extLst>
              </p:nvPr>
            </p:nvGraphicFramePr>
            <p:xfrm>
              <a:off x="2411253" y="3581379"/>
              <a:ext cx="6648079" cy="926758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6648079">
                      <a:extLst>
                        <a:ext uri="{9D8B030D-6E8A-4147-A177-3AD203B41FA5}">
                          <a16:colId xmlns:a16="http://schemas.microsoft.com/office/drawing/2014/main" val="2655886372"/>
                        </a:ext>
                      </a:extLst>
                    </a:gridCol>
                  </a:tblGrid>
                  <a:tr h="926758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3"/>
                          <a:stretch>
                            <a:fillRect l="-92" t="-654" r="-183" b="-130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674312657"/>
                      </a:ext>
                    </a:extLst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19284410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6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C353A5E0-07DA-9341-816A-1F7F48DFA0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28048" y="50167"/>
            <a:ext cx="6570362" cy="926758"/>
          </a:xfrm>
        </p:spPr>
        <p:txBody>
          <a:bodyPr>
            <a:noAutofit/>
          </a:bodyPr>
          <a:lstStyle/>
          <a:p>
            <a:pPr algn="ctr"/>
            <a:r>
              <a:rPr lang="sr-Cyrl-RS" sz="3600" b="1" dirty="0"/>
              <a:t>Симулација у реалном времену</a:t>
            </a:r>
            <a:endParaRPr lang="en-AE" sz="3600" b="1" dirty="0"/>
          </a:p>
        </p:txBody>
      </p:sp>
      <p:sp>
        <p:nvSpPr>
          <p:cNvPr id="6" name="Rectangle 5"/>
          <p:cNvSpPr/>
          <p:nvPr/>
        </p:nvSpPr>
        <p:spPr>
          <a:xfrm>
            <a:off x="0" y="6537960"/>
            <a:ext cx="12192000" cy="320040"/>
          </a:xfrm>
          <a:prstGeom prst="rect">
            <a:avLst/>
          </a:prstGeom>
          <a:solidFill>
            <a:srgbClr val="003366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2" name="Content Placeholder 1" descr="A diagram of a machine&#10;&#10;AI-generated content may be incorrect.">
            <a:extLst>
              <a:ext uri="{FF2B5EF4-FFF2-40B4-BE49-F238E27FC236}">
                <a16:creationId xmlns:a16="http://schemas.microsoft.com/office/drawing/2014/main" id="{E243A91C-57FF-466B-78B4-AC36B5E5064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22" r="4071"/>
          <a:stretch>
            <a:fillRect/>
          </a:stretch>
        </p:blipFill>
        <p:spPr bwMode="auto">
          <a:xfrm>
            <a:off x="429575" y="1133836"/>
            <a:ext cx="4868168" cy="5111746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3" name="Picture 2" descr="A blue square with black text&#10;&#10;AI-generated content may be incorrect.">
            <a:extLst>
              <a:ext uri="{FF2B5EF4-FFF2-40B4-BE49-F238E27FC236}">
                <a16:creationId xmlns:a16="http://schemas.microsoft.com/office/drawing/2014/main" id="{D318BC68-5385-CBF2-4A42-002D5607F21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48515" y="2543882"/>
            <a:ext cx="6529427" cy="1612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01947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6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4133C811-99EA-FD42-9DC2-E4D8673069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67848" y="46250"/>
            <a:ext cx="5630562" cy="926758"/>
          </a:xfrm>
        </p:spPr>
        <p:txBody>
          <a:bodyPr>
            <a:normAutofit/>
          </a:bodyPr>
          <a:lstStyle/>
          <a:p>
            <a:pPr algn="ctr"/>
            <a:r>
              <a:rPr lang="sr-Cyrl-RS" b="1" dirty="0"/>
              <a:t>Кључни налази</a:t>
            </a:r>
            <a:endParaRPr lang="en-AE" b="1" dirty="0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2A3300B1-7FB9-214F-B44D-C457954580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8005" y="1146003"/>
            <a:ext cx="11790405" cy="5539002"/>
          </a:xfrm>
        </p:spPr>
        <p:txBody>
          <a:bodyPr/>
          <a:lstStyle/>
          <a:p>
            <a:endParaRPr lang="sr-Cyrl-RS" dirty="0"/>
          </a:p>
          <a:p>
            <a:pPr marL="0" indent="0">
              <a:buNone/>
            </a:pPr>
            <a:r>
              <a:rPr lang="en-AE" sz="3200" dirty="0">
                <a:solidFill>
                  <a:srgbClr val="00B050"/>
                </a:solidFill>
                <a:sym typeface="Wingdings" panose="05000000000000000000" pitchFamily="2" charset="2"/>
              </a:rPr>
              <a:t></a:t>
            </a:r>
            <a:r>
              <a:rPr lang="en-AE" dirty="0">
                <a:solidFill>
                  <a:srgbClr val="00B050"/>
                </a:solidFill>
                <a:sym typeface="Wingdings" panose="05000000000000000000" pitchFamily="2" charset="2"/>
              </a:rPr>
              <a:t> </a:t>
            </a:r>
            <a:r>
              <a:rPr lang="en-US" dirty="0"/>
              <a:t>ANN </a:t>
            </a:r>
            <a:r>
              <a:rPr lang="sr-Cyrl-RS" dirty="0"/>
              <a:t>постиже средње квадратно одступање од само </a:t>
            </a:r>
            <a:r>
              <a:rPr lang="en-AE" dirty="0">
                <a:sym typeface="Wingdings" panose="05000000000000000000" pitchFamily="2" charset="2"/>
              </a:rPr>
              <a:t>0.0686 (kW)² </a:t>
            </a:r>
            <a:r>
              <a:rPr lang="sr-Cyrl-RS" dirty="0">
                <a:sym typeface="Wingdings" panose="05000000000000000000" pitchFamily="2" charset="2"/>
              </a:rPr>
              <a:t>и задржава оптималност унутар 0.52 % у поређењу са</a:t>
            </a:r>
            <a:r>
              <a:rPr lang="en-US" dirty="0">
                <a:sym typeface="Wingdings" panose="05000000000000000000" pitchFamily="2" charset="2"/>
              </a:rPr>
              <a:t> OPF </a:t>
            </a:r>
            <a:r>
              <a:rPr lang="sr-Cyrl-RS" dirty="0">
                <a:sym typeface="Wingdings" panose="05000000000000000000" pitchFamily="2" charset="2"/>
              </a:rPr>
              <a:t>алгоритмом.</a:t>
            </a:r>
          </a:p>
          <a:p>
            <a:endParaRPr lang="sr-Cyrl-RS" dirty="0">
              <a:sym typeface="Wingdings" panose="05000000000000000000" pitchFamily="2" charset="2"/>
            </a:endParaRPr>
          </a:p>
          <a:p>
            <a:pPr marL="0" indent="0">
              <a:buNone/>
            </a:pPr>
            <a:r>
              <a:rPr lang="en-AE" sz="3200" dirty="0">
                <a:solidFill>
                  <a:srgbClr val="00B050"/>
                </a:solidFill>
                <a:sym typeface="Wingdings" panose="05000000000000000000" pitchFamily="2" charset="2"/>
              </a:rPr>
              <a:t></a:t>
            </a:r>
            <a:r>
              <a:rPr lang="en-AE" dirty="0">
                <a:solidFill>
                  <a:srgbClr val="00B050"/>
                </a:solidFill>
                <a:sym typeface="Wingdings" panose="05000000000000000000" pitchFamily="2" charset="2"/>
              </a:rPr>
              <a:t> </a:t>
            </a:r>
            <a:r>
              <a:rPr lang="sr-Cyrl-RS" dirty="0">
                <a:sym typeface="Wingdings" panose="05000000000000000000" pitchFamily="2" charset="2"/>
              </a:rPr>
              <a:t>Такође, мерењем извршавања </a:t>
            </a:r>
            <a:r>
              <a:rPr lang="en-US" dirty="0">
                <a:sym typeface="Wingdings" panose="05000000000000000000" pitchFamily="2" charset="2"/>
              </a:rPr>
              <a:t>OPF </a:t>
            </a:r>
            <a:r>
              <a:rPr lang="sr-Cyrl-RS" dirty="0">
                <a:sym typeface="Wingdings" panose="05000000000000000000" pitchFamily="2" charset="2"/>
              </a:rPr>
              <a:t>кода и </a:t>
            </a:r>
            <a:r>
              <a:rPr lang="en-US" dirty="0">
                <a:sym typeface="Wingdings" panose="05000000000000000000" pitchFamily="2" charset="2"/>
              </a:rPr>
              <a:t>ANN </a:t>
            </a:r>
            <a:r>
              <a:rPr lang="sr-Cyrl-RS" dirty="0">
                <a:sym typeface="Wingdings" panose="05000000000000000000" pitchFamily="2" charset="2"/>
              </a:rPr>
              <a:t>предикције прорачунато је да се коришћењем </a:t>
            </a:r>
            <a:r>
              <a:rPr lang="en-US" dirty="0">
                <a:sym typeface="Wingdings" panose="05000000000000000000" pitchFamily="2" charset="2"/>
              </a:rPr>
              <a:t>ANN</a:t>
            </a:r>
            <a:r>
              <a:rPr lang="sr-Cyrl-RS" dirty="0">
                <a:sym typeface="Wingdings" panose="05000000000000000000" pitchFamily="2" charset="2"/>
              </a:rPr>
              <a:t> искоришћење процесора смањује за више од </a:t>
            </a:r>
          </a:p>
          <a:p>
            <a:pPr marL="0" indent="0">
              <a:buNone/>
            </a:pPr>
            <a:r>
              <a:rPr lang="sr-Cyrl-RS" dirty="0">
                <a:sym typeface="Wingdings" panose="05000000000000000000" pitchFamily="2" charset="2"/>
              </a:rPr>
              <a:t>99 %.</a:t>
            </a:r>
          </a:p>
          <a:p>
            <a:endParaRPr lang="sr-Cyrl-RS" dirty="0">
              <a:sym typeface="Wingdings" panose="05000000000000000000" pitchFamily="2" charset="2"/>
            </a:endParaRPr>
          </a:p>
          <a:p>
            <a:pPr marL="0" indent="0">
              <a:buNone/>
            </a:pPr>
            <a:r>
              <a:rPr lang="en-AE" sz="3200" dirty="0">
                <a:solidFill>
                  <a:srgbClr val="00B050"/>
                </a:solidFill>
                <a:sym typeface="Wingdings" panose="05000000000000000000" pitchFamily="2" charset="2"/>
              </a:rPr>
              <a:t></a:t>
            </a:r>
            <a:r>
              <a:rPr lang="en-AE" dirty="0">
                <a:solidFill>
                  <a:srgbClr val="00B050"/>
                </a:solidFill>
                <a:sym typeface="Wingdings" panose="05000000000000000000" pitchFamily="2" charset="2"/>
              </a:rPr>
              <a:t> </a:t>
            </a:r>
            <a:r>
              <a:rPr lang="sr-Cyrl-RS" dirty="0">
                <a:sym typeface="Wingdings" panose="05000000000000000000" pitchFamily="2" charset="2"/>
              </a:rPr>
              <a:t>Овакви перформанси </a:t>
            </a:r>
            <a:r>
              <a:rPr lang="en-US" dirty="0">
                <a:sym typeface="Wingdings" panose="05000000000000000000" pitchFamily="2" charset="2"/>
              </a:rPr>
              <a:t>ANN</a:t>
            </a:r>
            <a:r>
              <a:rPr lang="sr-Cyrl-RS" dirty="0">
                <a:sym typeface="Wingdings" panose="05000000000000000000" pitchFamily="2" charset="2"/>
              </a:rPr>
              <a:t> отварају пут за интелигентну, децентрализовану контролу у будућим интелигентним мрежама.</a:t>
            </a:r>
            <a:endParaRPr lang="en-AE" dirty="0"/>
          </a:p>
        </p:txBody>
      </p:sp>
      <p:sp>
        <p:nvSpPr>
          <p:cNvPr id="6" name="Rectangle 5"/>
          <p:cNvSpPr/>
          <p:nvPr/>
        </p:nvSpPr>
        <p:spPr>
          <a:xfrm>
            <a:off x="0" y="6537960"/>
            <a:ext cx="12192000" cy="320040"/>
          </a:xfrm>
          <a:prstGeom prst="rect">
            <a:avLst/>
          </a:prstGeom>
          <a:solidFill>
            <a:srgbClr val="003366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  <p:extLst>
      <p:ext uri="{BB962C8B-B14F-4D97-AF65-F5344CB8AC3E}">
        <p14:creationId xmlns:p14="http://schemas.microsoft.com/office/powerpoint/2010/main" val="189580218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6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A8C5084B-997B-1546-BE66-74F0065CA0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67848" y="46250"/>
            <a:ext cx="5630562" cy="926758"/>
          </a:xfrm>
        </p:spPr>
        <p:txBody>
          <a:bodyPr>
            <a:normAutofit/>
          </a:bodyPr>
          <a:lstStyle/>
          <a:p>
            <a:pPr algn="ctr"/>
            <a:r>
              <a:rPr lang="sr-Cyrl-RS" b="1" dirty="0"/>
              <a:t>Закључак</a:t>
            </a:r>
            <a:endParaRPr lang="en-AE" b="1" dirty="0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C7AA3EDB-DE4C-324A-9366-1B8694EB38B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8005" y="1146003"/>
            <a:ext cx="11790405" cy="5539002"/>
          </a:xfrm>
        </p:spPr>
        <p:txBody>
          <a:bodyPr/>
          <a:lstStyle/>
          <a:p>
            <a:endParaRPr lang="sr-Cyrl-RS" dirty="0"/>
          </a:p>
          <a:p>
            <a:pPr marL="0" indent="0">
              <a:buNone/>
            </a:pPr>
            <a:r>
              <a:rPr lang="en-AE" sz="3200" dirty="0">
                <a:solidFill>
                  <a:srgbClr val="00B050"/>
                </a:solidFill>
                <a:sym typeface="Wingdings" panose="05000000000000000000" pitchFamily="2" charset="2"/>
              </a:rPr>
              <a:t></a:t>
            </a:r>
            <a:r>
              <a:rPr lang="en-AE" dirty="0">
                <a:solidFill>
                  <a:srgbClr val="00B050"/>
                </a:solidFill>
                <a:sym typeface="Wingdings" panose="05000000000000000000" pitchFamily="2" charset="2"/>
              </a:rPr>
              <a:t> </a:t>
            </a:r>
            <a:r>
              <a:rPr lang="sr-Cyrl-RS" dirty="0"/>
              <a:t>Показано је да </a:t>
            </a:r>
            <a:r>
              <a:rPr lang="en-US" dirty="0"/>
              <a:t>ANN </a:t>
            </a:r>
            <a:r>
              <a:rPr lang="sr-Cyrl-RS" dirty="0"/>
              <a:t>може успешно да замени класичан </a:t>
            </a:r>
            <a:r>
              <a:rPr lang="en-US" dirty="0"/>
              <a:t>OPF </a:t>
            </a:r>
            <a:r>
              <a:rPr lang="sr-Cyrl-RS" dirty="0"/>
              <a:t>алгоритам за управљање микромрежама у реалном времену.</a:t>
            </a:r>
          </a:p>
          <a:p>
            <a:endParaRPr lang="sr-Cyrl-RS" dirty="0"/>
          </a:p>
          <a:p>
            <a:pPr marL="0" indent="0">
              <a:buNone/>
            </a:pPr>
            <a:r>
              <a:rPr lang="en-AE" sz="3200" dirty="0">
                <a:solidFill>
                  <a:srgbClr val="00B050"/>
                </a:solidFill>
                <a:sym typeface="Wingdings" panose="05000000000000000000" pitchFamily="2" charset="2"/>
              </a:rPr>
              <a:t></a:t>
            </a:r>
            <a:r>
              <a:rPr lang="en-AE" dirty="0">
                <a:solidFill>
                  <a:srgbClr val="00B050"/>
                </a:solidFill>
                <a:sym typeface="Wingdings" panose="05000000000000000000" pitchFamily="2" charset="2"/>
              </a:rPr>
              <a:t> </a:t>
            </a:r>
            <a:r>
              <a:rPr lang="en-US" dirty="0"/>
              <a:t>ANN</a:t>
            </a:r>
            <a:r>
              <a:rPr lang="sr-Cyrl-RS" dirty="0"/>
              <a:t> постиже врло брзо извршавање, велику прецизност и изузетну рачунску ефикасност.</a:t>
            </a:r>
          </a:p>
          <a:p>
            <a:endParaRPr lang="sr-Cyrl-RS" dirty="0"/>
          </a:p>
          <a:p>
            <a:pPr marL="0" indent="0">
              <a:buNone/>
            </a:pPr>
            <a:r>
              <a:rPr lang="en-AE" sz="3200" dirty="0">
                <a:solidFill>
                  <a:srgbClr val="00B050"/>
                </a:solidFill>
                <a:sym typeface="Wingdings" panose="05000000000000000000" pitchFamily="2" charset="2"/>
              </a:rPr>
              <a:t></a:t>
            </a:r>
            <a:r>
              <a:rPr lang="en-AE" dirty="0">
                <a:solidFill>
                  <a:srgbClr val="00B050"/>
                </a:solidFill>
                <a:sym typeface="Wingdings" panose="05000000000000000000" pitchFamily="2" charset="2"/>
              </a:rPr>
              <a:t> </a:t>
            </a:r>
            <a:r>
              <a:rPr lang="sr-Cyrl-RS" dirty="0"/>
              <a:t>Будући рад ће се фокусирати на редукцији броја улазних података које </a:t>
            </a:r>
            <a:r>
              <a:rPr lang="en-US" dirty="0"/>
              <a:t>ANN</a:t>
            </a:r>
            <a:r>
              <a:rPr lang="sr-Cyrl-RS" dirty="0"/>
              <a:t> захтева</a:t>
            </a:r>
            <a:r>
              <a:rPr lang="en-US" dirty="0"/>
              <a:t> </a:t>
            </a:r>
            <a:r>
              <a:rPr lang="sr-Cyrl-RS" dirty="0"/>
              <a:t>за прецизну и ефикасну оптимизацију.</a:t>
            </a:r>
            <a:endParaRPr lang="en-AE" dirty="0"/>
          </a:p>
        </p:txBody>
      </p:sp>
      <p:sp>
        <p:nvSpPr>
          <p:cNvPr id="6" name="Rectangle 5"/>
          <p:cNvSpPr/>
          <p:nvPr/>
        </p:nvSpPr>
        <p:spPr>
          <a:xfrm>
            <a:off x="0" y="6537960"/>
            <a:ext cx="12192000" cy="320040"/>
          </a:xfrm>
          <a:prstGeom prst="rect">
            <a:avLst/>
          </a:prstGeom>
          <a:solidFill>
            <a:srgbClr val="003366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  <p:extLst>
      <p:ext uri="{BB962C8B-B14F-4D97-AF65-F5344CB8AC3E}">
        <p14:creationId xmlns:p14="http://schemas.microsoft.com/office/powerpoint/2010/main" val="153363146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6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7065DBA5-4382-A440-828C-22DE162722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61438" y="0"/>
            <a:ext cx="5630562" cy="926758"/>
          </a:xfrm>
        </p:spPr>
        <p:txBody>
          <a:bodyPr>
            <a:normAutofit/>
          </a:bodyPr>
          <a:lstStyle/>
          <a:p>
            <a:pPr algn="ctr"/>
            <a:r>
              <a:rPr lang="sr-Cyrl-RS" b="1" dirty="0"/>
              <a:t>Крај</a:t>
            </a:r>
            <a:endParaRPr lang="en-AE" b="1" dirty="0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8E74271F-392F-BE43-940E-4A15436874D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8005" y="1146003"/>
            <a:ext cx="11790405" cy="5539002"/>
          </a:xfrm>
        </p:spPr>
        <p:txBody>
          <a:bodyPr/>
          <a:lstStyle/>
          <a:p>
            <a:endParaRPr lang="sr-Cyrl-RS" dirty="0"/>
          </a:p>
          <a:p>
            <a:endParaRPr lang="sr-Cyrl-RS" dirty="0"/>
          </a:p>
          <a:p>
            <a:endParaRPr lang="sr-Cyrl-RS" dirty="0"/>
          </a:p>
          <a:p>
            <a:endParaRPr lang="sr-Cyrl-RS" dirty="0"/>
          </a:p>
          <a:p>
            <a:pPr marL="0" indent="0" algn="ctr">
              <a:buNone/>
            </a:pPr>
            <a:r>
              <a:rPr lang="sr-Cyrl-RS" sz="4000" dirty="0"/>
              <a:t>Хвала на пажњи!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6537960"/>
            <a:ext cx="12192000" cy="320040"/>
          </a:xfrm>
          <a:prstGeom prst="rect">
            <a:avLst/>
          </a:prstGeom>
          <a:solidFill>
            <a:srgbClr val="003366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  <p:extLst>
      <p:ext uri="{BB962C8B-B14F-4D97-AF65-F5344CB8AC3E}">
        <p14:creationId xmlns:p14="http://schemas.microsoft.com/office/powerpoint/2010/main" val="317279849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285</TotalTime>
  <Words>409</Words>
  <Application>Microsoft Office PowerPoint</Application>
  <PresentationFormat>Widescreen</PresentationFormat>
  <Paragraphs>92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21" baseType="lpstr">
      <vt:lpstr>Aptos</vt:lpstr>
      <vt:lpstr>Arial</vt:lpstr>
      <vt:lpstr>Calibri</vt:lpstr>
      <vt:lpstr>Calibri Light</vt:lpstr>
      <vt:lpstr>Cambria Math</vt:lpstr>
      <vt:lpstr>Times New Roman</vt:lpstr>
      <vt:lpstr>Wingdings</vt:lpstr>
      <vt:lpstr>Office Theme</vt:lpstr>
      <vt:lpstr>PowerPoint Presentation</vt:lpstr>
      <vt:lpstr>Микромреже</vt:lpstr>
      <vt:lpstr>OPF</vt:lpstr>
      <vt:lpstr>ANN</vt:lpstr>
      <vt:lpstr>ANN изглед</vt:lpstr>
      <vt:lpstr>Студија случаја</vt:lpstr>
      <vt:lpstr>ANN база података</vt:lpstr>
      <vt:lpstr>Резултати предикције</vt:lpstr>
      <vt:lpstr>Резултати предикције</vt:lpstr>
      <vt:lpstr>Симулација у реалном времену</vt:lpstr>
      <vt:lpstr>Кључни налази</vt:lpstr>
      <vt:lpstr>Закључак</vt:lpstr>
      <vt:lpstr>Крај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Microsoft Office User</dc:creator>
  <cp:lastModifiedBy>Лука Зороје</cp:lastModifiedBy>
  <cp:revision>7</cp:revision>
  <dcterms:created xsi:type="dcterms:W3CDTF">2021-06-02T07:57:08Z</dcterms:created>
  <dcterms:modified xsi:type="dcterms:W3CDTF">2026-01-26T16:18:46Z</dcterms:modified>
</cp:coreProperties>
</file>